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295" r:id="rId2"/>
    <p:sldId id="313" r:id="rId3"/>
    <p:sldId id="314" r:id="rId4"/>
    <p:sldId id="318" r:id="rId5"/>
    <p:sldId id="333" r:id="rId6"/>
    <p:sldId id="298" r:id="rId7"/>
    <p:sldId id="296" r:id="rId8"/>
    <p:sldId id="304" r:id="rId9"/>
    <p:sldId id="319" r:id="rId10"/>
    <p:sldId id="321" r:id="rId11"/>
    <p:sldId id="320" r:id="rId12"/>
    <p:sldId id="322" r:id="rId13"/>
    <p:sldId id="305" r:id="rId14"/>
    <p:sldId id="323" r:id="rId15"/>
    <p:sldId id="300" r:id="rId16"/>
    <p:sldId id="310" r:id="rId17"/>
    <p:sldId id="325" r:id="rId18"/>
    <p:sldId id="326" r:id="rId19"/>
    <p:sldId id="306" r:id="rId20"/>
    <p:sldId id="324" r:id="rId21"/>
    <p:sldId id="327" r:id="rId22"/>
    <p:sldId id="330" r:id="rId23"/>
    <p:sldId id="332" r:id="rId24"/>
    <p:sldId id="329" r:id="rId25"/>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2" userDrawn="1">
          <p15:clr>
            <a:srgbClr val="A4A3A4"/>
          </p15:clr>
        </p15:guide>
        <p15:guide id="2" pos="2094" userDrawn="1">
          <p15:clr>
            <a:srgbClr val="A4A3A4"/>
          </p15:clr>
        </p15:guide>
        <p15:guide id="3" pos="5768" userDrawn="1">
          <p15:clr>
            <a:srgbClr val="A4A3A4"/>
          </p15:clr>
        </p15:guide>
        <p15:guide id="4" pos="1028" userDrawn="1">
          <p15:clr>
            <a:srgbClr val="A4A3A4"/>
          </p15:clr>
        </p15:guide>
        <p15:guide id="5" pos="438" userDrawn="1">
          <p15:clr>
            <a:srgbClr val="A4A3A4"/>
          </p15:clr>
        </p15:guide>
        <p15:guide id="6" orient="horz" pos="572" userDrawn="1">
          <p15:clr>
            <a:srgbClr val="A4A3A4"/>
          </p15:clr>
        </p15:guide>
        <p15:guide id="7" orient="horz" pos="981" userDrawn="1">
          <p15:clr>
            <a:srgbClr val="A4A3A4"/>
          </p15:clr>
        </p15:guide>
        <p15:guide id="8" orient="horz" pos="3837" userDrawn="1">
          <p15:clr>
            <a:srgbClr val="A4A3A4"/>
          </p15:clr>
        </p15:guide>
        <p15:guide id="9" pos="723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李秦岭" initials="LQ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A42700"/>
    <a:srgbClr val="AC2900"/>
    <a:srgbClr val="FFCCFF"/>
    <a:srgbClr val="A22700"/>
    <a:srgbClr val="CC3300"/>
    <a:srgbClr val="FF3300"/>
    <a:srgbClr val="CC0000"/>
    <a:srgbClr val="FF0000"/>
    <a:srgbClr val="F83B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3" autoAdjust="0"/>
    <p:restoredTop sz="93619" autoAdjust="0"/>
  </p:normalViewPr>
  <p:slideViewPr>
    <p:cSldViewPr snapToGrid="0" showGuides="1">
      <p:cViewPr varScale="1">
        <p:scale>
          <a:sx n="85" d="100"/>
          <a:sy n="85" d="100"/>
        </p:scale>
        <p:origin x="696" y="78"/>
      </p:cViewPr>
      <p:guideLst>
        <p:guide orient="horz" pos="3362"/>
        <p:guide pos="2094"/>
        <p:guide pos="5768"/>
        <p:guide pos="1028"/>
        <p:guide pos="438"/>
        <p:guide orient="horz" pos="572"/>
        <p:guide orient="horz" pos="981"/>
        <p:guide orient="horz" pos="3837"/>
        <p:guide pos="7230"/>
      </p:guideLst>
    </p:cSldViewPr>
  </p:slideViewPr>
  <p:notesTextViewPr>
    <p:cViewPr>
      <p:scale>
        <a:sx n="1" d="1"/>
        <a:sy n="1" d="1"/>
      </p:scale>
      <p:origin x="0" y="0"/>
    </p:cViewPr>
  </p:notesTextViewPr>
  <p:sorterViewPr>
    <p:cViewPr varScale="1">
      <p:scale>
        <a:sx n="1" d="1"/>
        <a:sy n="1" d="1"/>
      </p:scale>
      <p:origin x="0" y="-15288"/>
    </p:cViewPr>
  </p:sorterViewPr>
  <p:notesViewPr>
    <p:cSldViewPr snapToGrid="0">
      <p:cViewPr varScale="1">
        <p:scale>
          <a:sx n="55" d="100"/>
          <a:sy n="55" d="100"/>
        </p:scale>
        <p:origin x="1818"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F53374-1BA6-4011-9867-4BE9FD3CCADA}" type="datetimeFigureOut">
              <a:rPr lang="zh-CN" altLang="en-US" smtClean="0"/>
              <a:t>2025/11/4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028F4C-EEC3-4C29-A342-C540FB832FB2}"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5BE39F-98F0-43F2-83C4-9C294FFC7CB3}" type="datetimeFigureOut">
              <a:rPr lang="zh-CN" altLang="en-US" smtClean="0"/>
              <a:t>2025/11/4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2703BB-6236-4DED-A6CB-FFA59D9A4D00}"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10</a:t>
            </a:fld>
            <a:endParaRPr lang="zh-CN" altLang="en-US"/>
          </a:p>
        </p:txBody>
      </p:sp>
    </p:spTree>
    <p:extLst>
      <p:ext uri="{BB962C8B-B14F-4D97-AF65-F5344CB8AC3E}">
        <p14:creationId xmlns:p14="http://schemas.microsoft.com/office/powerpoint/2010/main" val="2129957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11</a:t>
            </a:fld>
            <a:endParaRPr lang="zh-CN" altLang="en-US"/>
          </a:p>
        </p:txBody>
      </p:sp>
    </p:spTree>
    <p:extLst>
      <p:ext uri="{BB962C8B-B14F-4D97-AF65-F5344CB8AC3E}">
        <p14:creationId xmlns:p14="http://schemas.microsoft.com/office/powerpoint/2010/main" val="1254449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12</a:t>
            </a:fld>
            <a:endParaRPr lang="zh-CN" altLang="en-US"/>
          </a:p>
        </p:txBody>
      </p:sp>
    </p:spTree>
    <p:extLst>
      <p:ext uri="{BB962C8B-B14F-4D97-AF65-F5344CB8AC3E}">
        <p14:creationId xmlns:p14="http://schemas.microsoft.com/office/powerpoint/2010/main" val="2697566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13</a:t>
            </a:fld>
            <a:endParaRPr lang="zh-CN" altLang="en-US"/>
          </a:p>
        </p:txBody>
      </p:sp>
    </p:spTree>
    <p:extLst>
      <p:ext uri="{BB962C8B-B14F-4D97-AF65-F5344CB8AC3E}">
        <p14:creationId xmlns:p14="http://schemas.microsoft.com/office/powerpoint/2010/main" val="130432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14</a:t>
            </a:fld>
            <a:endParaRPr lang="zh-CN" altLang="en-US"/>
          </a:p>
        </p:txBody>
      </p:sp>
    </p:spTree>
    <p:extLst>
      <p:ext uri="{BB962C8B-B14F-4D97-AF65-F5344CB8AC3E}">
        <p14:creationId xmlns:p14="http://schemas.microsoft.com/office/powerpoint/2010/main" val="1949800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15</a:t>
            </a:fld>
            <a:endParaRPr lang="zh-CN" altLang="en-US"/>
          </a:p>
        </p:txBody>
      </p:sp>
    </p:spTree>
    <p:extLst>
      <p:ext uri="{BB962C8B-B14F-4D97-AF65-F5344CB8AC3E}">
        <p14:creationId xmlns:p14="http://schemas.microsoft.com/office/powerpoint/2010/main" val="112793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16</a:t>
            </a:fld>
            <a:endParaRPr lang="zh-CN" altLang="en-US"/>
          </a:p>
        </p:txBody>
      </p:sp>
    </p:spTree>
    <p:extLst>
      <p:ext uri="{BB962C8B-B14F-4D97-AF65-F5344CB8AC3E}">
        <p14:creationId xmlns:p14="http://schemas.microsoft.com/office/powerpoint/2010/main" val="212818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17</a:t>
            </a:fld>
            <a:endParaRPr lang="zh-CN" altLang="en-US"/>
          </a:p>
        </p:txBody>
      </p:sp>
    </p:spTree>
    <p:extLst>
      <p:ext uri="{BB962C8B-B14F-4D97-AF65-F5344CB8AC3E}">
        <p14:creationId xmlns:p14="http://schemas.microsoft.com/office/powerpoint/2010/main" val="3630136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18</a:t>
            </a:fld>
            <a:endParaRPr lang="zh-CN" altLang="en-US"/>
          </a:p>
        </p:txBody>
      </p:sp>
    </p:spTree>
    <p:extLst>
      <p:ext uri="{BB962C8B-B14F-4D97-AF65-F5344CB8AC3E}">
        <p14:creationId xmlns:p14="http://schemas.microsoft.com/office/powerpoint/2010/main" val="1419878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19</a:t>
            </a:fld>
            <a:endParaRPr lang="zh-CN" altLang="en-US"/>
          </a:p>
        </p:txBody>
      </p:sp>
    </p:spTree>
    <p:extLst>
      <p:ext uri="{BB962C8B-B14F-4D97-AF65-F5344CB8AC3E}">
        <p14:creationId xmlns:p14="http://schemas.microsoft.com/office/powerpoint/2010/main" val="861531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a:t>
            </a:fld>
            <a:endParaRPr lang="zh-CN" altLang="en-US"/>
          </a:p>
        </p:txBody>
      </p:sp>
    </p:spTree>
    <p:extLst>
      <p:ext uri="{BB962C8B-B14F-4D97-AF65-F5344CB8AC3E}">
        <p14:creationId xmlns:p14="http://schemas.microsoft.com/office/powerpoint/2010/main" val="12598367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20</a:t>
            </a:fld>
            <a:endParaRPr lang="zh-CN" altLang="en-US"/>
          </a:p>
        </p:txBody>
      </p:sp>
    </p:spTree>
    <p:extLst>
      <p:ext uri="{BB962C8B-B14F-4D97-AF65-F5344CB8AC3E}">
        <p14:creationId xmlns:p14="http://schemas.microsoft.com/office/powerpoint/2010/main" val="30625395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21</a:t>
            </a:fld>
            <a:endParaRPr lang="zh-CN" altLang="en-US"/>
          </a:p>
        </p:txBody>
      </p:sp>
    </p:spTree>
    <p:extLst>
      <p:ext uri="{BB962C8B-B14F-4D97-AF65-F5344CB8AC3E}">
        <p14:creationId xmlns:p14="http://schemas.microsoft.com/office/powerpoint/2010/main" val="1725666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22</a:t>
            </a:fld>
            <a:endParaRPr lang="zh-CN" altLang="en-US"/>
          </a:p>
        </p:txBody>
      </p:sp>
    </p:spTree>
    <p:extLst>
      <p:ext uri="{BB962C8B-B14F-4D97-AF65-F5344CB8AC3E}">
        <p14:creationId xmlns:p14="http://schemas.microsoft.com/office/powerpoint/2010/main" val="1751339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23</a:t>
            </a:fld>
            <a:endParaRPr lang="zh-CN" altLang="en-US"/>
          </a:p>
        </p:txBody>
      </p:sp>
    </p:spTree>
    <p:extLst>
      <p:ext uri="{BB962C8B-B14F-4D97-AF65-F5344CB8AC3E}">
        <p14:creationId xmlns:p14="http://schemas.microsoft.com/office/powerpoint/2010/main" val="1565590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24</a:t>
            </a:fld>
            <a:endParaRPr lang="zh-CN" altLang="en-US"/>
          </a:p>
        </p:txBody>
      </p:sp>
    </p:spTree>
    <p:extLst>
      <p:ext uri="{BB962C8B-B14F-4D97-AF65-F5344CB8AC3E}">
        <p14:creationId xmlns:p14="http://schemas.microsoft.com/office/powerpoint/2010/main" val="951157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3</a:t>
            </a:fld>
            <a:endParaRPr lang="zh-CN" altLang="en-US"/>
          </a:p>
        </p:txBody>
      </p:sp>
    </p:spTree>
    <p:extLst>
      <p:ext uri="{BB962C8B-B14F-4D97-AF65-F5344CB8AC3E}">
        <p14:creationId xmlns:p14="http://schemas.microsoft.com/office/powerpoint/2010/main" val="1525697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4</a:t>
            </a:fld>
            <a:endParaRPr lang="zh-CN" altLang="en-US"/>
          </a:p>
        </p:txBody>
      </p:sp>
    </p:spTree>
    <p:extLst>
      <p:ext uri="{BB962C8B-B14F-4D97-AF65-F5344CB8AC3E}">
        <p14:creationId xmlns:p14="http://schemas.microsoft.com/office/powerpoint/2010/main" val="3207627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5</a:t>
            </a:fld>
            <a:endParaRPr lang="zh-CN" altLang="en-US"/>
          </a:p>
        </p:txBody>
      </p:sp>
    </p:spTree>
    <p:extLst>
      <p:ext uri="{BB962C8B-B14F-4D97-AF65-F5344CB8AC3E}">
        <p14:creationId xmlns:p14="http://schemas.microsoft.com/office/powerpoint/2010/main" val="684676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6</a:t>
            </a:fld>
            <a:endParaRPr lang="zh-CN" altLang="en-US"/>
          </a:p>
        </p:txBody>
      </p:sp>
    </p:spTree>
    <p:extLst>
      <p:ext uri="{BB962C8B-B14F-4D97-AF65-F5344CB8AC3E}">
        <p14:creationId xmlns:p14="http://schemas.microsoft.com/office/powerpoint/2010/main" val="941819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7</a:t>
            </a:fld>
            <a:endParaRPr lang="zh-CN" altLang="en-US"/>
          </a:p>
        </p:txBody>
      </p:sp>
    </p:spTree>
    <p:extLst>
      <p:ext uri="{BB962C8B-B14F-4D97-AF65-F5344CB8AC3E}">
        <p14:creationId xmlns:p14="http://schemas.microsoft.com/office/powerpoint/2010/main" val="86547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8</a:t>
            </a:fld>
            <a:endParaRPr lang="zh-CN" altLang="en-US"/>
          </a:p>
        </p:txBody>
      </p:sp>
    </p:spTree>
    <p:extLst>
      <p:ext uri="{BB962C8B-B14F-4D97-AF65-F5344CB8AC3E}">
        <p14:creationId xmlns:p14="http://schemas.microsoft.com/office/powerpoint/2010/main" val="2179094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2703BB-6236-4DED-A6CB-FFA59D9A4D00}" type="slidenum">
              <a:rPr lang="zh-CN" altLang="en-US" smtClean="0"/>
              <a:t>9</a:t>
            </a:fld>
            <a:endParaRPr lang="zh-CN" altLang="en-US"/>
          </a:p>
        </p:txBody>
      </p:sp>
    </p:spTree>
    <p:extLst>
      <p:ext uri="{BB962C8B-B14F-4D97-AF65-F5344CB8AC3E}">
        <p14:creationId xmlns:p14="http://schemas.microsoft.com/office/powerpoint/2010/main" val="1559120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3">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33C7DF1-9C8D-47D3-884E-0A4781359C04}" type="datetimeFigureOut">
              <a:rPr lang="zh-CN" altLang="en-US" smtClean="0"/>
              <a:t>2025/11/4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74E1582-8AFF-4772-93C6-0E7462AFCE37}" type="slidenum">
              <a:rPr lang="zh-CN" altLang="en-US" smtClean="0"/>
              <a:t>‹#›</a:t>
            </a:fld>
            <a:endParaRPr lang="zh-CN" alt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
              <a:schemeClr val="bg1">
                <a:lumMod val="95000"/>
              </a:schemeClr>
            </a:gs>
            <a:gs pos="100000">
              <a:schemeClr val="accent3">
                <a:lumMod val="1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333C7DF1-9C8D-47D3-884E-0A4781359C04}" type="datetimeFigureOut">
              <a:rPr lang="zh-CN" altLang="en-US" smtClean="0"/>
              <a:t>2025/11/4</a:t>
            </a:fld>
            <a:endParaRPr lang="zh-CN"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074E1582-8AFF-4772-93C6-0E7462AFCE37}"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mailto:&#30005;&#23376;&#31295;&#21457;&#21040;zcc@oa.czu.cn"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2.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5100" y="1816101"/>
            <a:ext cx="12471400" cy="2984500"/>
          </a:xfrm>
          <a:prstGeom prst="rect">
            <a:avLst/>
          </a:prstGeom>
          <a:solidFill>
            <a:srgbClr val="A42700"/>
          </a:solidFill>
          <a:ln w="5715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0" dirty="0"/>
              <a:t>资产管理培训</a:t>
            </a:r>
          </a:p>
          <a:p>
            <a:pPr algn="r"/>
            <a:r>
              <a:rPr lang="en-US" altLang="zh-CN" sz="10000" dirty="0" smtClean="0"/>
              <a:t>---</a:t>
            </a:r>
            <a:r>
              <a:rPr lang="zh-CN" altLang="en-US" sz="8000" dirty="0"/>
              <a:t>国有资产</a:t>
            </a:r>
            <a:r>
              <a:rPr lang="zh-CN" altLang="en-US" sz="8000" dirty="0" smtClean="0"/>
              <a:t>管理处</a:t>
            </a:r>
            <a:endParaRPr lang="en-US" altLang="zh-CN" sz="8000" dirty="0"/>
          </a:p>
        </p:txBody>
      </p:sp>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8"/>
          <p:cNvSpPr txBox="1">
            <a:spLocks noChangeArrowheads="1"/>
          </p:cNvSpPr>
          <p:nvPr/>
        </p:nvSpPr>
        <p:spPr bwMode="auto">
          <a:xfrm>
            <a:off x="7513738" y="6005738"/>
            <a:ext cx="331702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2025</a:t>
            </a:r>
            <a:r>
              <a:rPr kumimoji="0" lang="zh-CN" altLang="en-US"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年</a:t>
            </a:r>
            <a:r>
              <a:rPr kumimoji="0" lang="en-US" altLang="zh-CN"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11</a:t>
            </a:r>
            <a:r>
              <a:rPr kumimoji="0" lang="zh-CN" altLang="en-US"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月</a:t>
            </a:r>
            <a:r>
              <a:rPr kumimoji="0" lang="en-US" altLang="zh-CN"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04</a:t>
            </a:r>
            <a:r>
              <a:rPr kumimoji="0" lang="zh-CN" altLang="en-US"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rPr>
              <a:t>日</a:t>
            </a:r>
            <a:endParaRPr kumimoji="0" lang="zh-CN" altLang="en-US" sz="3200" b="1" i="0" u="none" strike="noStrike" kern="0" cap="none" spc="0" normalizeH="0" baseline="0" noProof="0" dirty="0" smtClean="0">
              <a:ln>
                <a:noFill/>
              </a:ln>
              <a:effectLst>
                <a:outerShdw blurRad="50800" dist="38100" dir="2700000" algn="tl" rotWithShape="0">
                  <a:prstClr val="black">
                    <a:alpha val="40000"/>
                  </a:prstClr>
                </a:outerShdw>
              </a:effectLst>
              <a:uLnTx/>
              <a:uFillTx/>
              <a:latin typeface="黑体" panose="02010609060101010101" pitchFamily="49" charset="-122"/>
              <a:ea typeface="黑体" panose="02010609060101010101" pitchFamily="49" charset="-122"/>
            </a:endParaRP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505865" y="1935242"/>
            <a:ext cx="2900863" cy="405729"/>
          </a:xfrm>
          <a:prstGeom prst="rect">
            <a:avLst/>
          </a:prstGeom>
        </p:spPr>
      </p:pic>
      <p:sp>
        <p:nvSpPr>
          <p:cNvPr id="28" name="文本占位符 8"/>
          <p:cNvSpPr txBox="1">
            <a:spLocks/>
          </p:cNvSpPr>
          <p:nvPr/>
        </p:nvSpPr>
        <p:spPr>
          <a:xfrm>
            <a:off x="1364337" y="1213187"/>
            <a:ext cx="9673495"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2-2</a:t>
            </a:r>
            <a:r>
              <a:rPr lang="zh-CN" altLang="en-US" sz="6000" b="1" spc="600" dirty="0" smtClean="0"/>
              <a:t>、</a:t>
            </a:r>
            <a:r>
              <a:rPr lang="zh-CN" altLang="en-US" sz="6000" b="1" spc="600" dirty="0"/>
              <a:t>资产</a:t>
            </a:r>
            <a:r>
              <a:rPr lang="zh-CN" altLang="en-US" sz="6000" b="1" spc="600" dirty="0" smtClean="0"/>
              <a:t>验收分类</a:t>
            </a:r>
            <a:r>
              <a:rPr lang="en-US" altLang="zh-CN" sz="6000" b="1" spc="600" dirty="0" smtClean="0"/>
              <a:t>-</a:t>
            </a:r>
            <a:r>
              <a:rPr lang="zh-CN" altLang="en-US" sz="6000" b="1" spc="600" dirty="0" smtClean="0"/>
              <a:t>批量</a:t>
            </a:r>
            <a:endParaRPr lang="zh-CN" altLang="en-US" sz="6000" b="1" spc="600" dirty="0"/>
          </a:p>
        </p:txBody>
      </p:sp>
      <p:sp>
        <p:nvSpPr>
          <p:cNvPr id="17" name="文本占位符 8">
            <a:hlinkClick r:id="rId5"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pic>
        <p:nvPicPr>
          <p:cNvPr id="18" name="Picture" descr="Picture"/>
          <p:cNvPicPr>
            <a:picLocks noChangeAspect="1"/>
          </p:cNvPicPr>
          <p:nvPr/>
        </p:nvPicPr>
        <p:blipFill>
          <a:blip r:embed="rId7" cstate="print"/>
          <a:stretch>
            <a:fillRect/>
          </a:stretch>
        </p:blipFill>
        <p:spPr>
          <a:xfrm>
            <a:off x="1021487" y="2439461"/>
            <a:ext cx="1184000" cy="576000"/>
          </a:xfrm>
          <a:prstGeom prst="rect">
            <a:avLst/>
          </a:prstGeom>
        </p:spPr>
      </p:pic>
      <p:sp>
        <p:nvSpPr>
          <p:cNvPr id="19" name="文本占位符 8"/>
          <p:cNvSpPr txBox="1">
            <a:spLocks/>
          </p:cNvSpPr>
          <p:nvPr/>
        </p:nvSpPr>
        <p:spPr>
          <a:xfrm>
            <a:off x="2279912" y="2439460"/>
            <a:ext cx="9145649" cy="66309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合同总价小于</a:t>
            </a:r>
            <a:r>
              <a:rPr lang="en-US" altLang="zh-CN" sz="4000" b="1" spc="600" dirty="0" smtClean="0"/>
              <a:t>20</a:t>
            </a:r>
            <a:r>
              <a:rPr lang="zh-CN" altLang="en-US" sz="4000" b="1" spc="600" dirty="0" smtClean="0"/>
              <a:t>万元，项目组验收；</a:t>
            </a:r>
            <a:endParaRPr lang="zh-CN" altLang="en-US" sz="4000" b="1" spc="600" dirty="0"/>
          </a:p>
        </p:txBody>
      </p:sp>
      <p:sp>
        <p:nvSpPr>
          <p:cNvPr id="20" name="文本占位符 8"/>
          <p:cNvSpPr txBox="1">
            <a:spLocks/>
          </p:cNvSpPr>
          <p:nvPr/>
        </p:nvSpPr>
        <p:spPr>
          <a:xfrm>
            <a:off x="1364337" y="24394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30" name="Picture" descr="Picture"/>
          <p:cNvPicPr>
            <a:picLocks noChangeAspect="1"/>
          </p:cNvPicPr>
          <p:nvPr/>
        </p:nvPicPr>
        <p:blipFill>
          <a:blip r:embed="rId7" cstate="print"/>
          <a:stretch>
            <a:fillRect/>
          </a:stretch>
        </p:blipFill>
        <p:spPr>
          <a:xfrm>
            <a:off x="1021487" y="3672992"/>
            <a:ext cx="1184000" cy="576000"/>
          </a:xfrm>
          <a:prstGeom prst="rect">
            <a:avLst/>
          </a:prstGeom>
        </p:spPr>
      </p:pic>
      <p:sp>
        <p:nvSpPr>
          <p:cNvPr id="31" name="文本占位符 8"/>
          <p:cNvSpPr txBox="1">
            <a:spLocks/>
          </p:cNvSpPr>
          <p:nvPr/>
        </p:nvSpPr>
        <p:spPr>
          <a:xfrm>
            <a:off x="2279912" y="3672991"/>
            <a:ext cx="9669432" cy="114644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合同</a:t>
            </a:r>
            <a:r>
              <a:rPr lang="zh-CN" altLang="en-US" sz="4000" b="1" spc="600" dirty="0" smtClean="0"/>
              <a:t>总价</a:t>
            </a:r>
            <a:r>
              <a:rPr lang="en-US" altLang="zh-CN" sz="4000" b="1" spc="600" dirty="0" smtClean="0"/>
              <a:t>20</a:t>
            </a:r>
            <a:r>
              <a:rPr lang="zh-CN" altLang="en-US" sz="4000" b="1" spc="600" dirty="0" smtClean="0"/>
              <a:t>万到</a:t>
            </a:r>
            <a:r>
              <a:rPr lang="en-US" altLang="zh-CN" sz="4000" b="1" spc="600" dirty="0" smtClean="0"/>
              <a:t>50</a:t>
            </a:r>
            <a:r>
              <a:rPr lang="zh-CN" altLang="en-US" sz="4000" b="1" spc="600" dirty="0" smtClean="0"/>
              <a:t>万之间，二级学院（部门）组织</a:t>
            </a:r>
            <a:r>
              <a:rPr lang="zh-CN" altLang="en-US" sz="4000" b="1" spc="600" dirty="0"/>
              <a:t>会议</a:t>
            </a:r>
            <a:r>
              <a:rPr lang="zh-CN" altLang="en-US" sz="4000" b="1" spc="600" dirty="0" smtClean="0"/>
              <a:t>验收；</a:t>
            </a:r>
            <a:endParaRPr lang="zh-CN" altLang="en-US" sz="4000" b="1" spc="600" dirty="0"/>
          </a:p>
        </p:txBody>
      </p:sp>
      <p:sp>
        <p:nvSpPr>
          <p:cNvPr id="32" name="文本占位符 8"/>
          <p:cNvSpPr txBox="1">
            <a:spLocks/>
          </p:cNvSpPr>
          <p:nvPr/>
        </p:nvSpPr>
        <p:spPr>
          <a:xfrm>
            <a:off x="1364337" y="367299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7" cstate="print"/>
          <a:stretch>
            <a:fillRect/>
          </a:stretch>
        </p:blipFill>
        <p:spPr>
          <a:xfrm>
            <a:off x="1021487" y="5148197"/>
            <a:ext cx="1184000" cy="576000"/>
          </a:xfrm>
          <a:prstGeom prst="rect">
            <a:avLst/>
          </a:prstGeom>
        </p:spPr>
      </p:pic>
      <p:sp>
        <p:nvSpPr>
          <p:cNvPr id="34" name="文本占位符 8"/>
          <p:cNvSpPr txBox="1">
            <a:spLocks/>
          </p:cNvSpPr>
          <p:nvPr/>
        </p:nvSpPr>
        <p:spPr>
          <a:xfrm>
            <a:off x="2279912" y="5148197"/>
            <a:ext cx="8577477" cy="12259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合同总价大于等于</a:t>
            </a:r>
            <a:r>
              <a:rPr lang="en-US" altLang="zh-CN" sz="4000" b="1" spc="600" dirty="0" smtClean="0"/>
              <a:t>50</a:t>
            </a:r>
            <a:r>
              <a:rPr lang="zh-CN" altLang="en-US" sz="4000" b="1" spc="600" dirty="0" smtClean="0"/>
              <a:t>万，国有资产处组织会议验收；</a:t>
            </a:r>
            <a:endParaRPr lang="zh-CN" altLang="en-US" sz="4000" b="1" spc="600" dirty="0"/>
          </a:p>
        </p:txBody>
      </p:sp>
      <p:sp>
        <p:nvSpPr>
          <p:cNvPr id="37" name="文本占位符 8"/>
          <p:cNvSpPr txBox="1">
            <a:spLocks/>
          </p:cNvSpPr>
          <p:nvPr/>
        </p:nvSpPr>
        <p:spPr>
          <a:xfrm>
            <a:off x="1364337" y="514819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33271147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505865" y="1935242"/>
            <a:ext cx="2900863" cy="405729"/>
          </a:xfrm>
          <a:prstGeom prst="rect">
            <a:avLst/>
          </a:prstGeom>
        </p:spPr>
      </p:pic>
      <p:sp>
        <p:nvSpPr>
          <p:cNvPr id="28" name="文本占位符 8"/>
          <p:cNvSpPr txBox="1">
            <a:spLocks/>
          </p:cNvSpPr>
          <p:nvPr/>
        </p:nvSpPr>
        <p:spPr>
          <a:xfrm>
            <a:off x="2332535" y="1211650"/>
            <a:ext cx="9519496"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3</a:t>
            </a:r>
            <a:r>
              <a:rPr lang="zh-CN" altLang="en-US" sz="6000" b="1" spc="600" dirty="0" smtClean="0"/>
              <a:t>、资产验收的资料</a:t>
            </a:r>
            <a:r>
              <a:rPr lang="zh-CN" altLang="en-US" sz="6000" b="1" spc="600" dirty="0"/>
              <a:t>整理</a:t>
            </a:r>
          </a:p>
        </p:txBody>
      </p:sp>
      <p:sp>
        <p:nvSpPr>
          <p:cNvPr id="17" name="文本占位符 8">
            <a:hlinkClick r:id="rId5"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pic>
        <p:nvPicPr>
          <p:cNvPr id="18" name="Picture" descr="Picture"/>
          <p:cNvPicPr>
            <a:picLocks noChangeAspect="1"/>
          </p:cNvPicPr>
          <p:nvPr/>
        </p:nvPicPr>
        <p:blipFill>
          <a:blip r:embed="rId7" cstate="print"/>
          <a:stretch>
            <a:fillRect/>
          </a:stretch>
        </p:blipFill>
        <p:spPr>
          <a:xfrm>
            <a:off x="1021487" y="2439461"/>
            <a:ext cx="1184000" cy="576000"/>
          </a:xfrm>
          <a:prstGeom prst="rect">
            <a:avLst/>
          </a:prstGeom>
        </p:spPr>
      </p:pic>
      <p:sp>
        <p:nvSpPr>
          <p:cNvPr id="19" name="文本占位符 8"/>
          <p:cNvSpPr txBox="1">
            <a:spLocks/>
          </p:cNvSpPr>
          <p:nvPr/>
        </p:nvSpPr>
        <p:spPr>
          <a:xfrm>
            <a:off x="2279912" y="2439460"/>
            <a:ext cx="8577477" cy="66309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论证报告；</a:t>
            </a:r>
            <a:endParaRPr lang="zh-CN" altLang="en-US" sz="4000" b="1" spc="600" dirty="0"/>
          </a:p>
        </p:txBody>
      </p:sp>
      <p:sp>
        <p:nvSpPr>
          <p:cNvPr id="20" name="文本占位符 8"/>
          <p:cNvSpPr txBox="1">
            <a:spLocks/>
          </p:cNvSpPr>
          <p:nvPr/>
        </p:nvSpPr>
        <p:spPr>
          <a:xfrm>
            <a:off x="1364337" y="24394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30" name="Picture" descr="Picture"/>
          <p:cNvPicPr>
            <a:picLocks noChangeAspect="1"/>
          </p:cNvPicPr>
          <p:nvPr/>
        </p:nvPicPr>
        <p:blipFill>
          <a:blip r:embed="rId7" cstate="print"/>
          <a:stretch>
            <a:fillRect/>
          </a:stretch>
        </p:blipFill>
        <p:spPr>
          <a:xfrm>
            <a:off x="1021487" y="3322853"/>
            <a:ext cx="1184000" cy="576000"/>
          </a:xfrm>
          <a:prstGeom prst="rect">
            <a:avLst/>
          </a:prstGeom>
        </p:spPr>
      </p:pic>
      <p:sp>
        <p:nvSpPr>
          <p:cNvPr id="31" name="文本占位符 8"/>
          <p:cNvSpPr txBox="1">
            <a:spLocks/>
          </p:cNvSpPr>
          <p:nvPr/>
        </p:nvSpPr>
        <p:spPr>
          <a:xfrm>
            <a:off x="2279912" y="3322852"/>
            <a:ext cx="2975669" cy="5760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采购合同；</a:t>
            </a:r>
            <a:endParaRPr lang="zh-CN" altLang="en-US" sz="4000" b="1" spc="600" dirty="0"/>
          </a:p>
        </p:txBody>
      </p:sp>
      <p:sp>
        <p:nvSpPr>
          <p:cNvPr id="32" name="文本占位符 8"/>
          <p:cNvSpPr txBox="1">
            <a:spLocks/>
          </p:cNvSpPr>
          <p:nvPr/>
        </p:nvSpPr>
        <p:spPr>
          <a:xfrm>
            <a:off x="1364337" y="3322853"/>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7" cstate="print"/>
          <a:stretch>
            <a:fillRect/>
          </a:stretch>
        </p:blipFill>
        <p:spPr>
          <a:xfrm>
            <a:off x="1021487" y="4206245"/>
            <a:ext cx="1184000" cy="576000"/>
          </a:xfrm>
          <a:prstGeom prst="rect">
            <a:avLst/>
          </a:prstGeom>
        </p:spPr>
      </p:pic>
      <p:sp>
        <p:nvSpPr>
          <p:cNvPr id="34" name="文本占位符 8"/>
          <p:cNvSpPr txBox="1">
            <a:spLocks/>
          </p:cNvSpPr>
          <p:nvPr/>
        </p:nvSpPr>
        <p:spPr>
          <a:xfrm>
            <a:off x="2279913" y="4206245"/>
            <a:ext cx="3588228" cy="64096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实物照片；</a:t>
            </a:r>
            <a:endParaRPr lang="zh-CN" altLang="en-US" sz="4000" b="1" spc="600" dirty="0"/>
          </a:p>
        </p:txBody>
      </p:sp>
      <p:sp>
        <p:nvSpPr>
          <p:cNvPr id="37" name="文本占位符 8"/>
          <p:cNvSpPr txBox="1">
            <a:spLocks/>
          </p:cNvSpPr>
          <p:nvPr/>
        </p:nvSpPr>
        <p:spPr>
          <a:xfrm>
            <a:off x="1364337" y="4206245"/>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15" name="Picture" descr="Picture"/>
          <p:cNvPicPr>
            <a:picLocks noChangeAspect="1"/>
          </p:cNvPicPr>
          <p:nvPr/>
        </p:nvPicPr>
        <p:blipFill>
          <a:blip r:embed="rId7" cstate="print"/>
          <a:stretch>
            <a:fillRect/>
          </a:stretch>
        </p:blipFill>
        <p:spPr>
          <a:xfrm>
            <a:off x="1021487" y="5089637"/>
            <a:ext cx="1184000" cy="576000"/>
          </a:xfrm>
          <a:prstGeom prst="rect">
            <a:avLst/>
          </a:prstGeom>
        </p:spPr>
      </p:pic>
      <p:sp>
        <p:nvSpPr>
          <p:cNvPr id="16" name="文本占位符 8"/>
          <p:cNvSpPr txBox="1">
            <a:spLocks/>
          </p:cNvSpPr>
          <p:nvPr/>
        </p:nvSpPr>
        <p:spPr>
          <a:xfrm>
            <a:off x="2279913" y="5089637"/>
            <a:ext cx="3588228" cy="64096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测试记录；</a:t>
            </a:r>
            <a:endParaRPr lang="zh-CN" altLang="en-US" sz="4000" b="1" spc="600" dirty="0"/>
          </a:p>
        </p:txBody>
      </p:sp>
      <p:sp>
        <p:nvSpPr>
          <p:cNvPr id="21" name="文本占位符 8"/>
          <p:cNvSpPr txBox="1">
            <a:spLocks/>
          </p:cNvSpPr>
          <p:nvPr/>
        </p:nvSpPr>
        <p:spPr>
          <a:xfrm>
            <a:off x="1364337" y="508963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22" name="Picture" descr="Picture"/>
          <p:cNvPicPr>
            <a:picLocks noChangeAspect="1"/>
          </p:cNvPicPr>
          <p:nvPr/>
        </p:nvPicPr>
        <p:blipFill>
          <a:blip r:embed="rId7" cstate="print"/>
          <a:stretch>
            <a:fillRect/>
          </a:stretch>
        </p:blipFill>
        <p:spPr>
          <a:xfrm>
            <a:off x="1021487" y="5925842"/>
            <a:ext cx="1184000" cy="576000"/>
          </a:xfrm>
          <a:prstGeom prst="rect">
            <a:avLst/>
          </a:prstGeom>
        </p:spPr>
      </p:pic>
      <p:sp>
        <p:nvSpPr>
          <p:cNvPr id="23" name="文本占位符 8"/>
          <p:cNvSpPr txBox="1">
            <a:spLocks/>
          </p:cNvSpPr>
          <p:nvPr/>
        </p:nvSpPr>
        <p:spPr>
          <a:xfrm>
            <a:off x="2279913" y="5925842"/>
            <a:ext cx="3588228" cy="64096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验收报告；</a:t>
            </a:r>
            <a:endParaRPr lang="zh-CN" altLang="en-US" sz="4000" b="1" spc="600" dirty="0"/>
          </a:p>
        </p:txBody>
      </p:sp>
      <p:sp>
        <p:nvSpPr>
          <p:cNvPr id="24" name="文本占位符 8"/>
          <p:cNvSpPr txBox="1">
            <a:spLocks/>
          </p:cNvSpPr>
          <p:nvPr/>
        </p:nvSpPr>
        <p:spPr>
          <a:xfrm>
            <a:off x="1364337" y="592584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417578879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1332205" y="4429720"/>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432904" y="1909545"/>
            <a:ext cx="2900863" cy="405729"/>
          </a:xfrm>
          <a:prstGeom prst="rect">
            <a:avLst/>
          </a:prstGeom>
        </p:spPr>
      </p:pic>
      <p:sp>
        <p:nvSpPr>
          <p:cNvPr id="15" name="文本占位符 8"/>
          <p:cNvSpPr txBox="1">
            <a:spLocks/>
          </p:cNvSpPr>
          <p:nvPr/>
        </p:nvSpPr>
        <p:spPr>
          <a:xfrm>
            <a:off x="2590630" y="4429720"/>
            <a:ext cx="3339653"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入库单填报</a:t>
            </a:r>
            <a:endParaRPr lang="zh-CN" altLang="en-US" sz="4000" b="1" spc="600" dirty="0"/>
          </a:p>
        </p:txBody>
      </p:sp>
      <p:sp>
        <p:nvSpPr>
          <p:cNvPr id="19" name="文本占位符 8"/>
          <p:cNvSpPr txBox="1">
            <a:spLocks/>
          </p:cNvSpPr>
          <p:nvPr/>
        </p:nvSpPr>
        <p:spPr>
          <a:xfrm>
            <a:off x="1675055" y="442972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a:t>二、资产入库</a:t>
            </a:r>
          </a:p>
        </p:txBody>
      </p:sp>
      <p:pic>
        <p:nvPicPr>
          <p:cNvPr id="37" name="Picture" descr="Picture"/>
          <p:cNvPicPr>
            <a:picLocks noChangeAspect="1"/>
          </p:cNvPicPr>
          <p:nvPr/>
        </p:nvPicPr>
        <p:blipFill>
          <a:blip r:embed="rId4" cstate="print"/>
          <a:stretch>
            <a:fillRect/>
          </a:stretch>
        </p:blipFill>
        <p:spPr>
          <a:xfrm>
            <a:off x="1332205" y="3077886"/>
            <a:ext cx="1184000" cy="576000"/>
          </a:xfrm>
          <a:prstGeom prst="rect">
            <a:avLst/>
          </a:prstGeom>
        </p:spPr>
      </p:pic>
      <p:sp>
        <p:nvSpPr>
          <p:cNvPr id="38" name="文本占位符 8"/>
          <p:cNvSpPr txBox="1">
            <a:spLocks/>
          </p:cNvSpPr>
          <p:nvPr/>
        </p:nvSpPr>
        <p:spPr>
          <a:xfrm>
            <a:off x="2590631" y="3077886"/>
            <a:ext cx="391988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入库流程；</a:t>
            </a:r>
            <a:endParaRPr lang="zh-CN" altLang="en-US" sz="4000" b="1" spc="600" dirty="0"/>
          </a:p>
        </p:txBody>
      </p:sp>
      <p:sp>
        <p:nvSpPr>
          <p:cNvPr id="39" name="文本占位符 8"/>
          <p:cNvSpPr txBox="1">
            <a:spLocks/>
          </p:cNvSpPr>
          <p:nvPr/>
        </p:nvSpPr>
        <p:spPr>
          <a:xfrm>
            <a:off x="1675055" y="307788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2" name="文本占位符 8">
            <a:hlinkClick r:id="rId6"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Tree>
    <p:extLst>
      <p:ext uri="{BB962C8B-B14F-4D97-AF65-F5344CB8AC3E}">
        <p14:creationId xmlns:p14="http://schemas.microsoft.com/office/powerpoint/2010/main" val="23258883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559847" y="2848364"/>
            <a:ext cx="1242298"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266168" y="1446972"/>
            <a:ext cx="2900863" cy="405729"/>
          </a:xfrm>
          <a:prstGeom prst="rect">
            <a:avLst/>
          </a:prstGeom>
        </p:spPr>
      </p:pic>
      <p:sp>
        <p:nvSpPr>
          <p:cNvPr id="15" name="文本占位符 8"/>
          <p:cNvSpPr txBox="1">
            <a:spLocks/>
          </p:cNvSpPr>
          <p:nvPr/>
        </p:nvSpPr>
        <p:spPr>
          <a:xfrm>
            <a:off x="1818272" y="2848364"/>
            <a:ext cx="9474124"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资产处审批</a:t>
            </a:r>
            <a:r>
              <a:rPr lang="en-US" altLang="zh-CN" sz="4000" b="1" spc="600" dirty="0" smtClean="0"/>
              <a:t>-</a:t>
            </a:r>
            <a:r>
              <a:rPr lang="zh-CN" altLang="en-US" sz="4000" b="1" spc="600" dirty="0" smtClean="0"/>
              <a:t>联系资产管理科金老师审核地点：（后勤楼</a:t>
            </a:r>
            <a:r>
              <a:rPr lang="en-US" altLang="zh-CN" sz="4000" b="1" spc="600" dirty="0" smtClean="0"/>
              <a:t>B409</a:t>
            </a:r>
            <a:r>
              <a:rPr lang="zh-CN" altLang="en-US" sz="4000" b="1" spc="600" dirty="0" smtClean="0"/>
              <a:t>）；内线：</a:t>
            </a:r>
            <a:r>
              <a:rPr lang="en-US" altLang="zh-CN" sz="4000" b="1" spc="600" dirty="0" smtClean="0"/>
              <a:t>6572</a:t>
            </a:r>
            <a:endParaRPr lang="zh-CN" altLang="en-US" sz="4000" b="1" spc="600" dirty="0"/>
          </a:p>
        </p:txBody>
      </p:sp>
      <p:sp>
        <p:nvSpPr>
          <p:cNvPr id="17" name="文本占位符 8"/>
          <p:cNvSpPr txBox="1">
            <a:spLocks/>
          </p:cNvSpPr>
          <p:nvPr/>
        </p:nvSpPr>
        <p:spPr>
          <a:xfrm>
            <a:off x="1818273" y="5072087"/>
            <a:ext cx="1003375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审核通过后到设备科领入库单并签字；</a:t>
            </a:r>
            <a:endParaRPr lang="zh-CN" altLang="en-US" sz="4000" b="1" spc="600" dirty="0"/>
          </a:p>
        </p:txBody>
      </p:sp>
      <p:sp>
        <p:nvSpPr>
          <p:cNvPr id="18" name="文本占位符 8"/>
          <p:cNvSpPr txBox="1">
            <a:spLocks/>
          </p:cNvSpPr>
          <p:nvPr/>
        </p:nvSpPr>
        <p:spPr>
          <a:xfrm>
            <a:off x="1818273" y="5982434"/>
            <a:ext cx="858065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到财务报销；</a:t>
            </a:r>
            <a:endParaRPr lang="zh-CN" altLang="en-US" sz="4000" b="1" spc="600" dirty="0"/>
          </a:p>
        </p:txBody>
      </p:sp>
      <p:sp>
        <p:nvSpPr>
          <p:cNvPr id="19" name="文本占位符 8"/>
          <p:cNvSpPr txBox="1">
            <a:spLocks/>
          </p:cNvSpPr>
          <p:nvPr/>
        </p:nvSpPr>
        <p:spPr>
          <a:xfrm>
            <a:off x="902697" y="2848364"/>
            <a:ext cx="101586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1</a:t>
            </a:r>
            <a:r>
              <a:rPr lang="zh-CN" altLang="en-US" sz="6000" b="1" spc="600" dirty="0" smtClean="0"/>
              <a:t>、入库</a:t>
            </a:r>
            <a:r>
              <a:rPr lang="zh-CN" altLang="en-US" sz="6000" b="1" spc="600" dirty="0"/>
              <a:t>流程</a:t>
            </a:r>
          </a:p>
        </p:txBody>
      </p:sp>
      <p:pic>
        <p:nvPicPr>
          <p:cNvPr id="31" name="Picture" descr="Picture"/>
          <p:cNvPicPr>
            <a:picLocks noChangeAspect="1"/>
          </p:cNvPicPr>
          <p:nvPr/>
        </p:nvPicPr>
        <p:blipFill>
          <a:blip r:embed="rId4" cstate="print"/>
          <a:stretch>
            <a:fillRect/>
          </a:stretch>
        </p:blipFill>
        <p:spPr>
          <a:xfrm>
            <a:off x="559847" y="5072087"/>
            <a:ext cx="1242298" cy="576000"/>
          </a:xfrm>
          <a:prstGeom prst="rect">
            <a:avLst/>
          </a:prstGeom>
        </p:spPr>
      </p:pic>
      <p:sp>
        <p:nvSpPr>
          <p:cNvPr id="32" name="文本占位符 8"/>
          <p:cNvSpPr txBox="1">
            <a:spLocks/>
          </p:cNvSpPr>
          <p:nvPr/>
        </p:nvSpPr>
        <p:spPr>
          <a:xfrm>
            <a:off x="902697" y="5072087"/>
            <a:ext cx="101586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4" cstate="print"/>
          <a:stretch>
            <a:fillRect/>
          </a:stretch>
        </p:blipFill>
        <p:spPr>
          <a:xfrm>
            <a:off x="559847" y="5982434"/>
            <a:ext cx="1242298" cy="576000"/>
          </a:xfrm>
          <a:prstGeom prst="rect">
            <a:avLst/>
          </a:prstGeom>
        </p:spPr>
      </p:pic>
      <p:sp>
        <p:nvSpPr>
          <p:cNvPr id="34" name="文本占位符 8"/>
          <p:cNvSpPr txBox="1">
            <a:spLocks/>
          </p:cNvSpPr>
          <p:nvPr/>
        </p:nvSpPr>
        <p:spPr>
          <a:xfrm>
            <a:off x="902697" y="5982434"/>
            <a:ext cx="101586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559847" y="1938015"/>
            <a:ext cx="1242298" cy="576000"/>
          </a:xfrm>
          <a:prstGeom prst="rect">
            <a:avLst/>
          </a:prstGeom>
        </p:spPr>
      </p:pic>
      <p:sp>
        <p:nvSpPr>
          <p:cNvPr id="38" name="文本占位符 8"/>
          <p:cNvSpPr txBox="1">
            <a:spLocks/>
          </p:cNvSpPr>
          <p:nvPr/>
        </p:nvSpPr>
        <p:spPr>
          <a:xfrm>
            <a:off x="1818272" y="1938015"/>
            <a:ext cx="4112895"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填写入库单；</a:t>
            </a:r>
            <a:endParaRPr lang="zh-CN" altLang="en-US" sz="4000" b="1" spc="600" dirty="0"/>
          </a:p>
        </p:txBody>
      </p:sp>
      <p:sp>
        <p:nvSpPr>
          <p:cNvPr id="39" name="文本占位符 8"/>
          <p:cNvSpPr txBox="1">
            <a:spLocks/>
          </p:cNvSpPr>
          <p:nvPr/>
        </p:nvSpPr>
        <p:spPr>
          <a:xfrm>
            <a:off x="902697" y="1938015"/>
            <a:ext cx="101586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2" name="文本占位符 8">
            <a:hlinkClick r:id="rId6"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Tree>
    <p:extLst>
      <p:ext uri="{BB962C8B-B14F-4D97-AF65-F5344CB8AC3E}">
        <p14:creationId xmlns:p14="http://schemas.microsoft.com/office/powerpoint/2010/main" val="198237584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1199040" y="2945286"/>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40607" y="1679751"/>
            <a:ext cx="2900863" cy="405729"/>
          </a:xfrm>
          <a:prstGeom prst="rect">
            <a:avLst/>
          </a:prstGeom>
        </p:spPr>
      </p:pic>
      <p:sp>
        <p:nvSpPr>
          <p:cNvPr id="15" name="文本占位符 8"/>
          <p:cNvSpPr txBox="1">
            <a:spLocks/>
          </p:cNvSpPr>
          <p:nvPr/>
        </p:nvSpPr>
        <p:spPr>
          <a:xfrm>
            <a:off x="2457465" y="2945286"/>
            <a:ext cx="903024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在附属文档中上传实物整体照片；</a:t>
            </a:r>
            <a:endParaRPr lang="zh-CN" altLang="en-US" sz="4000" b="1" spc="600" dirty="0"/>
          </a:p>
        </p:txBody>
      </p:sp>
      <p:sp>
        <p:nvSpPr>
          <p:cNvPr id="16" name="文本占位符 8"/>
          <p:cNvSpPr txBox="1">
            <a:spLocks/>
          </p:cNvSpPr>
          <p:nvPr/>
        </p:nvSpPr>
        <p:spPr>
          <a:xfrm>
            <a:off x="2457465" y="3695781"/>
            <a:ext cx="882605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在附属文档中上传</a:t>
            </a:r>
            <a:r>
              <a:rPr lang="zh-CN" altLang="en-US" sz="4000" b="1" spc="600" dirty="0" smtClean="0"/>
              <a:t>实物铭牌照片</a:t>
            </a:r>
            <a:r>
              <a:rPr lang="zh-CN" altLang="en-US" sz="4000" b="1" spc="600" dirty="0"/>
              <a:t>；</a:t>
            </a:r>
          </a:p>
        </p:txBody>
      </p:sp>
      <p:sp>
        <p:nvSpPr>
          <p:cNvPr id="17" name="文本占位符 8"/>
          <p:cNvSpPr txBox="1">
            <a:spLocks/>
          </p:cNvSpPr>
          <p:nvPr/>
        </p:nvSpPr>
        <p:spPr>
          <a:xfrm>
            <a:off x="2457465" y="4448584"/>
            <a:ext cx="942085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在附属文档中上</a:t>
            </a:r>
            <a:r>
              <a:rPr lang="zh-CN" altLang="en-US" sz="4000" b="1" spc="600" dirty="0" smtClean="0"/>
              <a:t>传验收报告扫描件；</a:t>
            </a:r>
            <a:endParaRPr lang="zh-CN" altLang="en-US" sz="4000" b="1" spc="600" dirty="0"/>
          </a:p>
        </p:txBody>
      </p:sp>
      <p:sp>
        <p:nvSpPr>
          <p:cNvPr id="19" name="文本占位符 8"/>
          <p:cNvSpPr txBox="1">
            <a:spLocks/>
          </p:cNvSpPr>
          <p:nvPr/>
        </p:nvSpPr>
        <p:spPr>
          <a:xfrm>
            <a:off x="1541890" y="294528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6583536"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2</a:t>
            </a:r>
            <a:r>
              <a:rPr lang="zh-CN" altLang="en-US" sz="6000" b="1" spc="600" dirty="0"/>
              <a:t>、入库单填报</a:t>
            </a:r>
          </a:p>
        </p:txBody>
      </p:sp>
      <p:pic>
        <p:nvPicPr>
          <p:cNvPr id="29" name="Picture" descr="Picture"/>
          <p:cNvPicPr>
            <a:picLocks noChangeAspect="1"/>
          </p:cNvPicPr>
          <p:nvPr/>
        </p:nvPicPr>
        <p:blipFill>
          <a:blip r:embed="rId4" cstate="print"/>
          <a:stretch>
            <a:fillRect/>
          </a:stretch>
        </p:blipFill>
        <p:spPr>
          <a:xfrm>
            <a:off x="1199039" y="3695781"/>
            <a:ext cx="1184000" cy="576000"/>
          </a:xfrm>
          <a:prstGeom prst="rect">
            <a:avLst/>
          </a:prstGeom>
        </p:spPr>
      </p:pic>
      <p:sp>
        <p:nvSpPr>
          <p:cNvPr id="30" name="文本占位符 8"/>
          <p:cNvSpPr txBox="1">
            <a:spLocks/>
          </p:cNvSpPr>
          <p:nvPr/>
        </p:nvSpPr>
        <p:spPr>
          <a:xfrm>
            <a:off x="1541889" y="369578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1" name="Picture" descr="Picture"/>
          <p:cNvPicPr>
            <a:picLocks noChangeAspect="1"/>
          </p:cNvPicPr>
          <p:nvPr/>
        </p:nvPicPr>
        <p:blipFill>
          <a:blip r:embed="rId4" cstate="print"/>
          <a:stretch>
            <a:fillRect/>
          </a:stretch>
        </p:blipFill>
        <p:spPr>
          <a:xfrm>
            <a:off x="1199039" y="4448584"/>
            <a:ext cx="1184000" cy="576000"/>
          </a:xfrm>
          <a:prstGeom prst="rect">
            <a:avLst/>
          </a:prstGeom>
        </p:spPr>
      </p:pic>
      <p:sp>
        <p:nvSpPr>
          <p:cNvPr id="32" name="文本占位符 8"/>
          <p:cNvSpPr txBox="1">
            <a:spLocks/>
          </p:cNvSpPr>
          <p:nvPr/>
        </p:nvSpPr>
        <p:spPr>
          <a:xfrm>
            <a:off x="1541889" y="4448584"/>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1199040" y="2200025"/>
            <a:ext cx="1184000" cy="576000"/>
          </a:xfrm>
          <a:prstGeom prst="rect">
            <a:avLst/>
          </a:prstGeom>
        </p:spPr>
      </p:pic>
      <p:sp>
        <p:nvSpPr>
          <p:cNvPr id="38" name="文本占位符 8"/>
          <p:cNvSpPr txBox="1">
            <a:spLocks/>
          </p:cNvSpPr>
          <p:nvPr/>
        </p:nvSpPr>
        <p:spPr>
          <a:xfrm>
            <a:off x="2457465" y="2200025"/>
            <a:ext cx="825852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填写入库单信息，打星的必填；</a:t>
            </a:r>
            <a:endParaRPr lang="zh-CN" altLang="en-US" sz="4000" b="1" spc="600" dirty="0"/>
          </a:p>
        </p:txBody>
      </p:sp>
      <p:sp>
        <p:nvSpPr>
          <p:cNvPr id="39" name="文本占位符 8"/>
          <p:cNvSpPr txBox="1">
            <a:spLocks/>
          </p:cNvSpPr>
          <p:nvPr/>
        </p:nvSpPr>
        <p:spPr>
          <a:xfrm>
            <a:off x="1541890" y="2200025"/>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3" name="文本占位符 8"/>
          <p:cNvSpPr txBox="1">
            <a:spLocks/>
          </p:cNvSpPr>
          <p:nvPr/>
        </p:nvSpPr>
        <p:spPr>
          <a:xfrm>
            <a:off x="2457465" y="5191537"/>
            <a:ext cx="919891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在附属文档中上</a:t>
            </a:r>
            <a:r>
              <a:rPr lang="zh-CN" altLang="en-US" sz="4000" b="1" spc="600" dirty="0" smtClean="0"/>
              <a:t>传测试记录扫描</a:t>
            </a:r>
            <a:r>
              <a:rPr lang="zh-CN" altLang="en-US" sz="4000" b="1" spc="600" dirty="0"/>
              <a:t>件</a:t>
            </a:r>
            <a:r>
              <a:rPr lang="zh-CN" altLang="en-US" sz="4000" b="1" spc="600" dirty="0" smtClean="0"/>
              <a:t>；</a:t>
            </a:r>
            <a:endParaRPr lang="zh-CN" altLang="en-US" sz="4000" b="1" spc="600" dirty="0"/>
          </a:p>
        </p:txBody>
      </p:sp>
      <p:pic>
        <p:nvPicPr>
          <p:cNvPr id="24" name="Picture" descr="Picture"/>
          <p:cNvPicPr>
            <a:picLocks noChangeAspect="1"/>
          </p:cNvPicPr>
          <p:nvPr/>
        </p:nvPicPr>
        <p:blipFill>
          <a:blip r:embed="rId4" cstate="print"/>
          <a:stretch>
            <a:fillRect/>
          </a:stretch>
        </p:blipFill>
        <p:spPr>
          <a:xfrm>
            <a:off x="1199039" y="5191537"/>
            <a:ext cx="1184000" cy="576000"/>
          </a:xfrm>
          <a:prstGeom prst="rect">
            <a:avLst/>
          </a:prstGeom>
        </p:spPr>
      </p:pic>
      <p:sp>
        <p:nvSpPr>
          <p:cNvPr id="25" name="文本占位符 8"/>
          <p:cNvSpPr txBox="1">
            <a:spLocks/>
          </p:cNvSpPr>
          <p:nvPr/>
        </p:nvSpPr>
        <p:spPr>
          <a:xfrm>
            <a:off x="1541889" y="519153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sp>
        <p:nvSpPr>
          <p:cNvPr id="21" name="文本占位符 8"/>
          <p:cNvSpPr txBox="1">
            <a:spLocks/>
          </p:cNvSpPr>
          <p:nvPr/>
        </p:nvSpPr>
        <p:spPr>
          <a:xfrm>
            <a:off x="2457465" y="5951882"/>
            <a:ext cx="919891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在附属文档中上</a:t>
            </a:r>
            <a:r>
              <a:rPr lang="zh-CN" altLang="en-US" sz="4000" b="1" spc="600" dirty="0" smtClean="0"/>
              <a:t>传合同扫描</a:t>
            </a:r>
            <a:r>
              <a:rPr lang="zh-CN" altLang="en-US" sz="4000" b="1" spc="600" dirty="0"/>
              <a:t>件</a:t>
            </a:r>
            <a:r>
              <a:rPr lang="zh-CN" altLang="en-US" sz="4000" b="1" spc="600" dirty="0" smtClean="0"/>
              <a:t>；</a:t>
            </a:r>
            <a:endParaRPr lang="zh-CN" altLang="en-US" sz="4000" b="1" spc="600" dirty="0"/>
          </a:p>
        </p:txBody>
      </p:sp>
      <p:pic>
        <p:nvPicPr>
          <p:cNvPr id="26" name="Picture" descr="Picture"/>
          <p:cNvPicPr>
            <a:picLocks noChangeAspect="1"/>
          </p:cNvPicPr>
          <p:nvPr/>
        </p:nvPicPr>
        <p:blipFill>
          <a:blip r:embed="rId4" cstate="print"/>
          <a:stretch>
            <a:fillRect/>
          </a:stretch>
        </p:blipFill>
        <p:spPr>
          <a:xfrm>
            <a:off x="1199039" y="5951882"/>
            <a:ext cx="1184000" cy="576000"/>
          </a:xfrm>
          <a:prstGeom prst="rect">
            <a:avLst/>
          </a:prstGeom>
        </p:spPr>
      </p:pic>
      <p:sp>
        <p:nvSpPr>
          <p:cNvPr id="27" name="文本占位符 8"/>
          <p:cNvSpPr txBox="1">
            <a:spLocks/>
          </p:cNvSpPr>
          <p:nvPr/>
        </p:nvSpPr>
        <p:spPr>
          <a:xfrm>
            <a:off x="1541889" y="595188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370356356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730284" y="2726873"/>
            <a:ext cx="1174750" cy="571500"/>
          </a:xfrm>
          <a:prstGeom prst="rect">
            <a:avLst/>
          </a:prstGeom>
        </p:spPr>
      </p:pic>
      <p:pic>
        <p:nvPicPr>
          <p:cNvPr id="13" name="Picture" descr="Picture"/>
          <p:cNvPicPr>
            <a:picLocks noChangeAspect="1"/>
          </p:cNvPicPr>
          <p:nvPr/>
        </p:nvPicPr>
        <p:blipFill>
          <a:blip r:embed="rId5" cstate="print"/>
          <a:stretch>
            <a:fillRect/>
          </a:stretch>
        </p:blipFill>
        <p:spPr>
          <a:xfrm rot="406680">
            <a:off x="266168" y="1446972"/>
            <a:ext cx="2900863" cy="405729"/>
          </a:xfrm>
          <a:prstGeom prst="rect">
            <a:avLst/>
          </a:prstGeom>
        </p:spPr>
      </p:pic>
      <p:sp>
        <p:nvSpPr>
          <p:cNvPr id="15" name="文本占位符 8"/>
          <p:cNvSpPr txBox="1">
            <a:spLocks/>
          </p:cNvSpPr>
          <p:nvPr/>
        </p:nvSpPr>
        <p:spPr>
          <a:xfrm>
            <a:off x="1991508" y="2715964"/>
            <a:ext cx="8461096" cy="57149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用户查询</a:t>
            </a:r>
            <a:r>
              <a:rPr lang="zh-CN" altLang="en-US" sz="4000" b="1" spc="600" dirty="0"/>
              <a:t>自己保管</a:t>
            </a:r>
            <a:r>
              <a:rPr lang="zh-CN" altLang="en-US" sz="4000" b="1" spc="600" dirty="0" smtClean="0"/>
              <a:t>资产的方法；</a:t>
            </a:r>
            <a:endParaRPr lang="zh-CN" altLang="en-US" sz="4000" b="1" spc="600" dirty="0"/>
          </a:p>
        </p:txBody>
      </p:sp>
      <p:sp>
        <p:nvSpPr>
          <p:cNvPr id="16" name="文本占位符 8"/>
          <p:cNvSpPr txBox="1">
            <a:spLocks/>
          </p:cNvSpPr>
          <p:nvPr/>
        </p:nvSpPr>
        <p:spPr>
          <a:xfrm>
            <a:off x="1981116" y="3931657"/>
            <a:ext cx="9718397" cy="5715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资产管理员查询自己保管资产的方法；</a:t>
            </a:r>
            <a:endParaRPr lang="zh-CN" altLang="en-US" sz="4000" b="1" spc="600" dirty="0"/>
          </a:p>
        </p:txBody>
      </p:sp>
      <p:sp>
        <p:nvSpPr>
          <p:cNvPr id="19" name="文本占位符 8"/>
          <p:cNvSpPr txBox="1">
            <a:spLocks/>
          </p:cNvSpPr>
          <p:nvPr/>
        </p:nvSpPr>
        <p:spPr>
          <a:xfrm>
            <a:off x="1073134" y="2726873"/>
            <a:ext cx="968197" cy="5715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smtClean="0"/>
              <a:t>三、资产查询</a:t>
            </a:r>
            <a:endParaRPr lang="zh-CN" altLang="en-US" sz="6000" b="1" spc="600" dirty="0"/>
          </a:p>
        </p:txBody>
      </p:sp>
      <p:pic>
        <p:nvPicPr>
          <p:cNvPr id="29" name="Picture" descr="Picture"/>
          <p:cNvPicPr>
            <a:picLocks noChangeAspect="1"/>
          </p:cNvPicPr>
          <p:nvPr/>
        </p:nvPicPr>
        <p:blipFill>
          <a:blip r:embed="rId4" cstate="print"/>
          <a:stretch>
            <a:fillRect/>
          </a:stretch>
        </p:blipFill>
        <p:spPr>
          <a:xfrm>
            <a:off x="719893" y="3922937"/>
            <a:ext cx="1174750" cy="571500"/>
          </a:xfrm>
          <a:prstGeom prst="rect">
            <a:avLst/>
          </a:prstGeom>
        </p:spPr>
      </p:pic>
      <p:sp>
        <p:nvSpPr>
          <p:cNvPr id="30" name="文本占位符 8"/>
          <p:cNvSpPr txBox="1">
            <a:spLocks/>
          </p:cNvSpPr>
          <p:nvPr/>
        </p:nvSpPr>
        <p:spPr>
          <a:xfrm>
            <a:off x="1062743" y="3922938"/>
            <a:ext cx="968197" cy="5715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18" name="文本占位符 8">
            <a:hlinkClick r:id="rId6"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
        <p:nvSpPr>
          <p:cNvPr id="20" name="文本占位符 8"/>
          <p:cNvSpPr txBox="1">
            <a:spLocks/>
          </p:cNvSpPr>
          <p:nvPr/>
        </p:nvSpPr>
        <p:spPr>
          <a:xfrm>
            <a:off x="1991508" y="5136441"/>
            <a:ext cx="9860522" cy="5715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资产管理员查询部门保管资产的方法；</a:t>
            </a:r>
            <a:endParaRPr lang="zh-CN" altLang="en-US" sz="4000" b="1" spc="600" dirty="0"/>
          </a:p>
        </p:txBody>
      </p:sp>
      <p:pic>
        <p:nvPicPr>
          <p:cNvPr id="21" name="Picture" descr="Picture"/>
          <p:cNvPicPr>
            <a:picLocks noChangeAspect="1"/>
          </p:cNvPicPr>
          <p:nvPr/>
        </p:nvPicPr>
        <p:blipFill>
          <a:blip r:embed="rId4" cstate="print"/>
          <a:stretch>
            <a:fillRect/>
          </a:stretch>
        </p:blipFill>
        <p:spPr>
          <a:xfrm>
            <a:off x="730284" y="5127721"/>
            <a:ext cx="1174750" cy="571500"/>
          </a:xfrm>
          <a:prstGeom prst="rect">
            <a:avLst/>
          </a:prstGeom>
        </p:spPr>
      </p:pic>
      <p:sp>
        <p:nvSpPr>
          <p:cNvPr id="22" name="文本占位符 8"/>
          <p:cNvSpPr txBox="1">
            <a:spLocks/>
          </p:cNvSpPr>
          <p:nvPr/>
        </p:nvSpPr>
        <p:spPr>
          <a:xfrm>
            <a:off x="1073134" y="5127722"/>
            <a:ext cx="968197" cy="5715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830008985"/>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1199040" y="3251389"/>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266168" y="1446972"/>
            <a:ext cx="2900863" cy="405729"/>
          </a:xfrm>
          <a:prstGeom prst="rect">
            <a:avLst/>
          </a:prstGeom>
        </p:spPr>
      </p:pic>
      <p:sp>
        <p:nvSpPr>
          <p:cNvPr id="15" name="文本占位符 8"/>
          <p:cNvSpPr txBox="1">
            <a:spLocks/>
          </p:cNvSpPr>
          <p:nvPr/>
        </p:nvSpPr>
        <p:spPr>
          <a:xfrm>
            <a:off x="2457465" y="3251389"/>
            <a:ext cx="9190037" cy="129397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资产系统</a:t>
            </a:r>
            <a:r>
              <a:rPr lang="zh-CN" altLang="en-US" sz="4000" b="1" spc="600" dirty="0"/>
              <a:t>完成调拨</a:t>
            </a:r>
            <a:r>
              <a:rPr lang="zh-CN" altLang="en-US" sz="4000" b="1" spc="600" dirty="0" smtClean="0"/>
              <a:t>，在附属文档</a:t>
            </a:r>
            <a:r>
              <a:rPr lang="zh-CN" altLang="en-US" sz="4000" b="1" spc="600" dirty="0" smtClean="0">
                <a:solidFill>
                  <a:srgbClr val="FF0000"/>
                </a:solidFill>
              </a:rPr>
              <a:t>中上传调拨登记表</a:t>
            </a:r>
            <a:r>
              <a:rPr lang="zh-CN" altLang="en-US" sz="4000" b="1" spc="600" dirty="0" smtClean="0"/>
              <a:t>扫描件；</a:t>
            </a:r>
            <a:endParaRPr lang="zh-CN" altLang="en-US" sz="4000" b="1" spc="600" dirty="0"/>
          </a:p>
        </p:txBody>
      </p:sp>
      <p:sp>
        <p:nvSpPr>
          <p:cNvPr id="16" name="文本占位符 8"/>
          <p:cNvSpPr txBox="1">
            <a:spLocks/>
          </p:cNvSpPr>
          <p:nvPr/>
        </p:nvSpPr>
        <p:spPr>
          <a:xfrm>
            <a:off x="2457466" y="4616912"/>
            <a:ext cx="763210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单位内部资产系统调拨流程；</a:t>
            </a:r>
            <a:endParaRPr lang="zh-CN" altLang="en-US" sz="4000" b="1" spc="600" dirty="0"/>
          </a:p>
        </p:txBody>
      </p:sp>
      <p:sp>
        <p:nvSpPr>
          <p:cNvPr id="17" name="文本占位符 8"/>
          <p:cNvSpPr txBox="1">
            <a:spLocks/>
          </p:cNvSpPr>
          <p:nvPr/>
        </p:nvSpPr>
        <p:spPr>
          <a:xfrm>
            <a:off x="2457465" y="5340830"/>
            <a:ext cx="751780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单位间资产</a:t>
            </a:r>
            <a:r>
              <a:rPr lang="zh-CN" altLang="en-US" sz="4000" b="1" spc="600" dirty="0"/>
              <a:t>系统调拨流程；</a:t>
            </a:r>
          </a:p>
        </p:txBody>
      </p:sp>
      <p:sp>
        <p:nvSpPr>
          <p:cNvPr id="19" name="文本占位符 8"/>
          <p:cNvSpPr txBox="1">
            <a:spLocks/>
          </p:cNvSpPr>
          <p:nvPr/>
        </p:nvSpPr>
        <p:spPr>
          <a:xfrm>
            <a:off x="1541890" y="3251389"/>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smtClean="0"/>
              <a:t>四、</a:t>
            </a:r>
            <a:r>
              <a:rPr lang="zh-CN" altLang="en-US" sz="6000" b="1" spc="600" dirty="0"/>
              <a:t>资产调拨</a:t>
            </a:r>
          </a:p>
        </p:txBody>
      </p:sp>
      <p:pic>
        <p:nvPicPr>
          <p:cNvPr id="29" name="Picture" descr="Picture"/>
          <p:cNvPicPr>
            <a:picLocks noChangeAspect="1"/>
          </p:cNvPicPr>
          <p:nvPr/>
        </p:nvPicPr>
        <p:blipFill>
          <a:blip r:embed="rId4" cstate="print"/>
          <a:stretch>
            <a:fillRect/>
          </a:stretch>
        </p:blipFill>
        <p:spPr>
          <a:xfrm>
            <a:off x="1199040" y="4616912"/>
            <a:ext cx="1184000" cy="576000"/>
          </a:xfrm>
          <a:prstGeom prst="rect">
            <a:avLst/>
          </a:prstGeom>
        </p:spPr>
      </p:pic>
      <p:sp>
        <p:nvSpPr>
          <p:cNvPr id="30" name="文本占位符 8"/>
          <p:cNvSpPr txBox="1">
            <a:spLocks/>
          </p:cNvSpPr>
          <p:nvPr/>
        </p:nvSpPr>
        <p:spPr>
          <a:xfrm>
            <a:off x="1541890" y="461691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1" name="Picture" descr="Picture"/>
          <p:cNvPicPr>
            <a:picLocks noChangeAspect="1"/>
          </p:cNvPicPr>
          <p:nvPr/>
        </p:nvPicPr>
        <p:blipFill>
          <a:blip r:embed="rId4" cstate="print"/>
          <a:stretch>
            <a:fillRect/>
          </a:stretch>
        </p:blipFill>
        <p:spPr>
          <a:xfrm>
            <a:off x="1199039" y="5340830"/>
            <a:ext cx="1184000" cy="576000"/>
          </a:xfrm>
          <a:prstGeom prst="rect">
            <a:avLst/>
          </a:prstGeom>
        </p:spPr>
      </p:pic>
      <p:sp>
        <p:nvSpPr>
          <p:cNvPr id="32" name="文本占位符 8"/>
          <p:cNvSpPr txBox="1">
            <a:spLocks/>
          </p:cNvSpPr>
          <p:nvPr/>
        </p:nvSpPr>
        <p:spPr>
          <a:xfrm>
            <a:off x="1541889" y="534083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1199040" y="2341040"/>
            <a:ext cx="1184000" cy="576000"/>
          </a:xfrm>
          <a:prstGeom prst="rect">
            <a:avLst/>
          </a:prstGeom>
        </p:spPr>
      </p:pic>
      <p:sp>
        <p:nvSpPr>
          <p:cNvPr id="38" name="文本占位符 8"/>
          <p:cNvSpPr txBox="1">
            <a:spLocks/>
          </p:cNvSpPr>
          <p:nvPr/>
        </p:nvSpPr>
        <p:spPr>
          <a:xfrm>
            <a:off x="2457465" y="2341040"/>
            <a:ext cx="890595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solidFill>
                  <a:srgbClr val="FF0000"/>
                </a:solidFill>
              </a:rPr>
              <a:t>实物清点交接</a:t>
            </a:r>
            <a:r>
              <a:rPr lang="zh-CN" altLang="en-US" sz="4000" b="1" spc="600" dirty="0">
                <a:solidFill>
                  <a:srgbClr val="FF0000"/>
                </a:solidFill>
              </a:rPr>
              <a:t>，填写调拨登记表</a:t>
            </a:r>
            <a:r>
              <a:rPr lang="zh-CN" altLang="en-US" sz="4000" b="1" spc="600" dirty="0"/>
              <a:t>；</a:t>
            </a:r>
          </a:p>
        </p:txBody>
      </p:sp>
      <p:sp>
        <p:nvSpPr>
          <p:cNvPr id="39" name="文本占位符 8"/>
          <p:cNvSpPr txBox="1">
            <a:spLocks/>
          </p:cNvSpPr>
          <p:nvPr/>
        </p:nvSpPr>
        <p:spPr>
          <a:xfrm>
            <a:off x="1541890" y="234104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2" name="文本占位符 8">
            <a:hlinkClick r:id="rId6" action="ppaction://hlinksldjump"/>
          </p:cNvPr>
          <p:cNvSpPr txBox="1">
            <a:spLocks/>
          </p:cNvSpPr>
          <p:nvPr/>
        </p:nvSpPr>
        <p:spPr>
          <a:xfrm>
            <a:off x="10670813" y="5239261"/>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
        <p:nvSpPr>
          <p:cNvPr id="23" name="文本占位符 8"/>
          <p:cNvSpPr txBox="1">
            <a:spLocks/>
          </p:cNvSpPr>
          <p:nvPr/>
        </p:nvSpPr>
        <p:spPr>
          <a:xfrm>
            <a:off x="2457465" y="6064748"/>
            <a:ext cx="825852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查看资产系统中资产调拨状态；</a:t>
            </a:r>
            <a:endParaRPr lang="zh-CN" altLang="en-US" sz="4000" b="1" spc="600" dirty="0"/>
          </a:p>
        </p:txBody>
      </p:sp>
      <p:pic>
        <p:nvPicPr>
          <p:cNvPr id="24" name="Picture" descr="Picture"/>
          <p:cNvPicPr>
            <a:picLocks noChangeAspect="1"/>
          </p:cNvPicPr>
          <p:nvPr/>
        </p:nvPicPr>
        <p:blipFill>
          <a:blip r:embed="rId4" cstate="print"/>
          <a:stretch>
            <a:fillRect/>
          </a:stretch>
        </p:blipFill>
        <p:spPr>
          <a:xfrm>
            <a:off x="1199039" y="6064748"/>
            <a:ext cx="1184000" cy="576000"/>
          </a:xfrm>
          <a:prstGeom prst="rect">
            <a:avLst/>
          </a:prstGeom>
        </p:spPr>
      </p:pic>
      <p:sp>
        <p:nvSpPr>
          <p:cNvPr id="25" name="文本占位符 8"/>
          <p:cNvSpPr txBox="1">
            <a:spLocks/>
          </p:cNvSpPr>
          <p:nvPr/>
        </p:nvSpPr>
        <p:spPr>
          <a:xfrm>
            <a:off x="1541889" y="606474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418283951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394300" y="3851408"/>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40607" y="1719019"/>
            <a:ext cx="2900863" cy="405729"/>
          </a:xfrm>
          <a:prstGeom prst="rect">
            <a:avLst/>
          </a:prstGeom>
        </p:spPr>
      </p:pic>
      <p:sp>
        <p:nvSpPr>
          <p:cNvPr id="15" name="文本占位符 8"/>
          <p:cNvSpPr txBox="1">
            <a:spLocks/>
          </p:cNvSpPr>
          <p:nvPr/>
        </p:nvSpPr>
        <p:spPr>
          <a:xfrm>
            <a:off x="1677525" y="3851408"/>
            <a:ext cx="10113856" cy="73705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在附属文档</a:t>
            </a:r>
            <a:r>
              <a:rPr lang="zh-CN" altLang="en-US" sz="4000" b="1" spc="600" dirty="0" smtClean="0">
                <a:solidFill>
                  <a:srgbClr val="FF0000"/>
                </a:solidFill>
              </a:rPr>
              <a:t>中上传调拨登记表</a:t>
            </a:r>
            <a:r>
              <a:rPr lang="zh-CN" altLang="en-US" sz="4000" b="1" spc="600" dirty="0" smtClean="0"/>
              <a:t>扫描件；</a:t>
            </a:r>
            <a:endParaRPr lang="zh-CN" altLang="en-US" sz="4000" b="1" spc="600" dirty="0"/>
          </a:p>
        </p:txBody>
      </p:sp>
      <p:sp>
        <p:nvSpPr>
          <p:cNvPr id="16" name="文本占位符 8"/>
          <p:cNvSpPr txBox="1">
            <a:spLocks/>
          </p:cNvSpPr>
          <p:nvPr/>
        </p:nvSpPr>
        <p:spPr>
          <a:xfrm>
            <a:off x="1652726" y="4837953"/>
            <a:ext cx="904591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通过我保管的资产修改资产存放地；</a:t>
            </a:r>
            <a:endParaRPr lang="zh-CN" altLang="en-US" sz="4000" b="1" spc="600" dirty="0"/>
          </a:p>
        </p:txBody>
      </p:sp>
      <p:sp>
        <p:nvSpPr>
          <p:cNvPr id="19" name="文本占位符 8"/>
          <p:cNvSpPr txBox="1">
            <a:spLocks/>
          </p:cNvSpPr>
          <p:nvPr/>
        </p:nvSpPr>
        <p:spPr>
          <a:xfrm>
            <a:off x="761950" y="385140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1677525" y="1134054"/>
            <a:ext cx="9916712" cy="62065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资产调拨</a:t>
            </a:r>
            <a:r>
              <a:rPr lang="en-US" altLang="zh-CN" sz="4000" b="1" spc="600" dirty="0" smtClean="0"/>
              <a:t>-</a:t>
            </a:r>
            <a:r>
              <a:rPr lang="zh-CN" altLang="en-US" sz="4000" b="1" spc="600" dirty="0" smtClean="0"/>
              <a:t>单位</a:t>
            </a:r>
            <a:r>
              <a:rPr lang="zh-CN" altLang="en-US" sz="4000" b="1" spc="600" dirty="0"/>
              <a:t>内部资产系统调拨流程</a:t>
            </a:r>
          </a:p>
        </p:txBody>
      </p:sp>
      <p:pic>
        <p:nvPicPr>
          <p:cNvPr id="29" name="Picture" descr="Picture"/>
          <p:cNvPicPr>
            <a:picLocks noChangeAspect="1"/>
          </p:cNvPicPr>
          <p:nvPr/>
        </p:nvPicPr>
        <p:blipFill>
          <a:blip r:embed="rId4" cstate="print"/>
          <a:stretch>
            <a:fillRect/>
          </a:stretch>
        </p:blipFill>
        <p:spPr>
          <a:xfrm>
            <a:off x="394300" y="4837953"/>
            <a:ext cx="1184000" cy="576000"/>
          </a:xfrm>
          <a:prstGeom prst="rect">
            <a:avLst/>
          </a:prstGeom>
        </p:spPr>
      </p:pic>
      <p:sp>
        <p:nvSpPr>
          <p:cNvPr id="30" name="文本占位符 8"/>
          <p:cNvSpPr txBox="1">
            <a:spLocks/>
          </p:cNvSpPr>
          <p:nvPr/>
        </p:nvSpPr>
        <p:spPr>
          <a:xfrm>
            <a:off x="737150" y="4837953"/>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419099" y="2369309"/>
            <a:ext cx="1208800" cy="576000"/>
          </a:xfrm>
          <a:prstGeom prst="rect">
            <a:avLst/>
          </a:prstGeom>
        </p:spPr>
      </p:pic>
      <p:sp>
        <p:nvSpPr>
          <p:cNvPr id="38" name="文本占位符 8"/>
          <p:cNvSpPr txBox="1">
            <a:spLocks/>
          </p:cNvSpPr>
          <p:nvPr/>
        </p:nvSpPr>
        <p:spPr>
          <a:xfrm>
            <a:off x="1677525" y="2369309"/>
            <a:ext cx="10138655" cy="1232612"/>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填写调拨单，通过资产编号添加调拨资产，多个资产以英文逗号隔开；</a:t>
            </a:r>
            <a:endParaRPr lang="zh-CN" altLang="en-US" sz="4000" b="1" spc="600" dirty="0"/>
          </a:p>
        </p:txBody>
      </p:sp>
      <p:sp>
        <p:nvSpPr>
          <p:cNvPr id="39" name="文本占位符 8"/>
          <p:cNvSpPr txBox="1">
            <a:spLocks/>
          </p:cNvSpPr>
          <p:nvPr/>
        </p:nvSpPr>
        <p:spPr>
          <a:xfrm>
            <a:off x="761950" y="2369309"/>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2" name="文本占位符 8">
            <a:hlinkClick r:id="rId6" action="ppaction://hlinksldjump"/>
          </p:cNvPr>
          <p:cNvSpPr txBox="1">
            <a:spLocks/>
          </p:cNvSpPr>
          <p:nvPr/>
        </p:nvSpPr>
        <p:spPr>
          <a:xfrm>
            <a:off x="10670813" y="5239261"/>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Tree>
    <p:extLst>
      <p:ext uri="{BB962C8B-B14F-4D97-AF65-F5344CB8AC3E}">
        <p14:creationId xmlns:p14="http://schemas.microsoft.com/office/powerpoint/2010/main" val="3930038448"/>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207869" y="3097056"/>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60855" y="1594102"/>
            <a:ext cx="2900863" cy="405729"/>
          </a:xfrm>
          <a:prstGeom prst="rect">
            <a:avLst/>
          </a:prstGeom>
        </p:spPr>
      </p:pic>
      <p:sp>
        <p:nvSpPr>
          <p:cNvPr id="15" name="文本占位符 8"/>
          <p:cNvSpPr txBox="1">
            <a:spLocks/>
          </p:cNvSpPr>
          <p:nvPr/>
        </p:nvSpPr>
        <p:spPr>
          <a:xfrm>
            <a:off x="1490757" y="3097056"/>
            <a:ext cx="81678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资产调出</a:t>
            </a:r>
            <a:r>
              <a:rPr lang="zh-CN" altLang="en-US" sz="3600" b="1" spc="600" dirty="0" smtClean="0"/>
              <a:t>方分管资产领导审批；</a:t>
            </a:r>
            <a:endParaRPr lang="zh-CN" altLang="en-US" sz="3600" b="1" spc="600" dirty="0"/>
          </a:p>
        </p:txBody>
      </p:sp>
      <p:sp>
        <p:nvSpPr>
          <p:cNvPr id="16" name="文本占位符 8"/>
          <p:cNvSpPr txBox="1">
            <a:spLocks/>
          </p:cNvSpPr>
          <p:nvPr/>
        </p:nvSpPr>
        <p:spPr>
          <a:xfrm>
            <a:off x="1490757" y="3775530"/>
            <a:ext cx="1057948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资产管理科审批</a:t>
            </a:r>
            <a:r>
              <a:rPr lang="en-US" altLang="zh-CN" sz="3600" b="1" spc="600" dirty="0" smtClean="0"/>
              <a:t>(</a:t>
            </a:r>
            <a:r>
              <a:rPr lang="zh-CN" altLang="en-US" sz="3600" b="1" spc="600" dirty="0" smtClean="0"/>
              <a:t>金老师，</a:t>
            </a:r>
            <a:r>
              <a:rPr lang="zh-CN" altLang="en-US" sz="3600" b="1" spc="600" dirty="0"/>
              <a:t>内线</a:t>
            </a:r>
            <a:r>
              <a:rPr lang="zh-CN" altLang="en-US" sz="3600" b="1" spc="600" dirty="0" smtClean="0"/>
              <a:t>：</a:t>
            </a:r>
            <a:r>
              <a:rPr lang="en-US" altLang="zh-CN" sz="3600" b="1" spc="600" dirty="0" smtClean="0"/>
              <a:t>6572)</a:t>
            </a:r>
            <a:r>
              <a:rPr lang="zh-CN" altLang="en-US" sz="3600" b="1" spc="600" dirty="0" smtClean="0"/>
              <a:t>；</a:t>
            </a:r>
            <a:endParaRPr lang="zh-CN" altLang="en-US" sz="3600" b="1" spc="600" dirty="0"/>
          </a:p>
        </p:txBody>
      </p:sp>
      <p:sp>
        <p:nvSpPr>
          <p:cNvPr id="19" name="文本占位符 8"/>
          <p:cNvSpPr txBox="1">
            <a:spLocks/>
          </p:cNvSpPr>
          <p:nvPr/>
        </p:nvSpPr>
        <p:spPr>
          <a:xfrm>
            <a:off x="575182" y="309705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29" name="Picture" descr="Picture"/>
          <p:cNvPicPr>
            <a:picLocks noChangeAspect="1"/>
          </p:cNvPicPr>
          <p:nvPr/>
        </p:nvPicPr>
        <p:blipFill>
          <a:blip r:embed="rId4" cstate="print"/>
          <a:stretch>
            <a:fillRect/>
          </a:stretch>
        </p:blipFill>
        <p:spPr>
          <a:xfrm>
            <a:off x="207869" y="3775530"/>
            <a:ext cx="1184000" cy="576000"/>
          </a:xfrm>
          <a:prstGeom prst="rect">
            <a:avLst/>
          </a:prstGeom>
        </p:spPr>
      </p:pic>
      <p:sp>
        <p:nvSpPr>
          <p:cNvPr id="30" name="文本占位符 8"/>
          <p:cNvSpPr txBox="1">
            <a:spLocks/>
          </p:cNvSpPr>
          <p:nvPr/>
        </p:nvSpPr>
        <p:spPr>
          <a:xfrm>
            <a:off x="575182" y="377553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207869" y="1992534"/>
            <a:ext cx="1208800" cy="576000"/>
          </a:xfrm>
          <a:prstGeom prst="rect">
            <a:avLst/>
          </a:prstGeom>
        </p:spPr>
      </p:pic>
      <p:sp>
        <p:nvSpPr>
          <p:cNvPr id="38" name="文本占位符 8"/>
          <p:cNvSpPr txBox="1">
            <a:spLocks/>
          </p:cNvSpPr>
          <p:nvPr/>
        </p:nvSpPr>
        <p:spPr>
          <a:xfrm>
            <a:off x="1490757" y="1992534"/>
            <a:ext cx="10138655" cy="108079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200" b="1" spc="600" dirty="0" smtClean="0"/>
              <a:t>资产调出方资产保管人或资产管理员制调拨单，在附属文档中</a:t>
            </a:r>
            <a:r>
              <a:rPr lang="zh-CN" altLang="en-US" sz="3200" b="1" spc="600" dirty="0" smtClean="0">
                <a:solidFill>
                  <a:srgbClr val="FF0000"/>
                </a:solidFill>
              </a:rPr>
              <a:t>并上传</a:t>
            </a:r>
            <a:r>
              <a:rPr lang="zh-CN" altLang="en-US" sz="3200" b="1" spc="600" dirty="0">
                <a:solidFill>
                  <a:srgbClr val="FF0000"/>
                </a:solidFill>
              </a:rPr>
              <a:t>调拨</a:t>
            </a:r>
            <a:r>
              <a:rPr lang="zh-CN" altLang="en-US" sz="3200" b="1" spc="600" dirty="0" smtClean="0">
                <a:solidFill>
                  <a:srgbClr val="FF0000"/>
                </a:solidFill>
              </a:rPr>
              <a:t>登记表</a:t>
            </a:r>
            <a:r>
              <a:rPr lang="zh-CN" altLang="en-US" sz="3200" b="1" spc="600" dirty="0"/>
              <a:t>扫描件；</a:t>
            </a:r>
          </a:p>
        </p:txBody>
      </p:sp>
      <p:sp>
        <p:nvSpPr>
          <p:cNvPr id="39" name="文本占位符 8"/>
          <p:cNvSpPr txBox="1">
            <a:spLocks/>
          </p:cNvSpPr>
          <p:nvPr/>
        </p:nvSpPr>
        <p:spPr>
          <a:xfrm>
            <a:off x="575182" y="1992534"/>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17" name="Picture" descr="Picture"/>
          <p:cNvPicPr>
            <a:picLocks noChangeAspect="1"/>
          </p:cNvPicPr>
          <p:nvPr/>
        </p:nvPicPr>
        <p:blipFill>
          <a:blip r:embed="rId4" cstate="print"/>
          <a:stretch>
            <a:fillRect/>
          </a:stretch>
        </p:blipFill>
        <p:spPr>
          <a:xfrm>
            <a:off x="207869" y="4507395"/>
            <a:ext cx="1184000" cy="576000"/>
          </a:xfrm>
          <a:prstGeom prst="rect">
            <a:avLst/>
          </a:prstGeom>
        </p:spPr>
      </p:pic>
      <p:sp>
        <p:nvSpPr>
          <p:cNvPr id="18" name="文本占位符 8"/>
          <p:cNvSpPr txBox="1">
            <a:spLocks/>
          </p:cNvSpPr>
          <p:nvPr/>
        </p:nvSpPr>
        <p:spPr>
          <a:xfrm>
            <a:off x="1490757" y="4507395"/>
            <a:ext cx="81678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a:t>
            </a:r>
            <a:r>
              <a:rPr lang="zh-CN" altLang="en-US" sz="3600" b="1" spc="600" dirty="0" smtClean="0"/>
              <a:t>调入方资产管理员审批；</a:t>
            </a:r>
            <a:endParaRPr lang="zh-CN" altLang="en-US" sz="3600" b="1" spc="600" dirty="0"/>
          </a:p>
        </p:txBody>
      </p:sp>
      <p:sp>
        <p:nvSpPr>
          <p:cNvPr id="20" name="文本占位符 8"/>
          <p:cNvSpPr txBox="1">
            <a:spLocks/>
          </p:cNvSpPr>
          <p:nvPr/>
        </p:nvSpPr>
        <p:spPr>
          <a:xfrm>
            <a:off x="575182" y="4507395"/>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21" name="Picture" descr="Picture"/>
          <p:cNvPicPr>
            <a:picLocks noChangeAspect="1"/>
          </p:cNvPicPr>
          <p:nvPr/>
        </p:nvPicPr>
        <p:blipFill>
          <a:blip r:embed="rId4" cstate="print"/>
          <a:stretch>
            <a:fillRect/>
          </a:stretch>
        </p:blipFill>
        <p:spPr>
          <a:xfrm>
            <a:off x="207869" y="5239261"/>
            <a:ext cx="1184000" cy="576000"/>
          </a:xfrm>
          <a:prstGeom prst="rect">
            <a:avLst/>
          </a:prstGeom>
        </p:spPr>
      </p:pic>
      <p:sp>
        <p:nvSpPr>
          <p:cNvPr id="23" name="文本占位符 8"/>
          <p:cNvSpPr txBox="1">
            <a:spLocks/>
          </p:cNvSpPr>
          <p:nvPr/>
        </p:nvSpPr>
        <p:spPr>
          <a:xfrm>
            <a:off x="1490757" y="5239261"/>
            <a:ext cx="81678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a:t>
            </a:r>
            <a:r>
              <a:rPr lang="zh-CN" altLang="en-US" sz="3600" b="1" spc="600" dirty="0" smtClean="0"/>
              <a:t>调入方分管资产领导审批；</a:t>
            </a:r>
            <a:endParaRPr lang="zh-CN" altLang="en-US" sz="3600" b="1" spc="600" dirty="0"/>
          </a:p>
        </p:txBody>
      </p:sp>
      <p:sp>
        <p:nvSpPr>
          <p:cNvPr id="24" name="文本占位符 8"/>
          <p:cNvSpPr txBox="1">
            <a:spLocks/>
          </p:cNvSpPr>
          <p:nvPr/>
        </p:nvSpPr>
        <p:spPr>
          <a:xfrm>
            <a:off x="575182" y="52392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25" name="Picture" descr="Picture"/>
          <p:cNvPicPr>
            <a:picLocks noChangeAspect="1"/>
          </p:cNvPicPr>
          <p:nvPr/>
        </p:nvPicPr>
        <p:blipFill>
          <a:blip r:embed="rId4" cstate="print"/>
          <a:stretch>
            <a:fillRect/>
          </a:stretch>
        </p:blipFill>
        <p:spPr>
          <a:xfrm>
            <a:off x="207869" y="5971127"/>
            <a:ext cx="1184000" cy="576000"/>
          </a:xfrm>
          <a:prstGeom prst="rect">
            <a:avLst/>
          </a:prstGeom>
        </p:spPr>
      </p:pic>
      <p:sp>
        <p:nvSpPr>
          <p:cNvPr id="26" name="文本占位符 8"/>
          <p:cNvSpPr txBox="1">
            <a:spLocks/>
          </p:cNvSpPr>
          <p:nvPr/>
        </p:nvSpPr>
        <p:spPr>
          <a:xfrm>
            <a:off x="1490757" y="5971127"/>
            <a:ext cx="1057948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a:t>
            </a:r>
            <a:r>
              <a:rPr lang="zh-CN" altLang="en-US" sz="3600" b="1" spc="600" dirty="0" smtClean="0"/>
              <a:t>调入方</a:t>
            </a:r>
            <a:r>
              <a:rPr lang="zh-CN" altLang="en-US" sz="3600" b="1" spc="600" dirty="0"/>
              <a:t>资产</a:t>
            </a:r>
            <a:r>
              <a:rPr lang="zh-CN" altLang="en-US" sz="3600" b="1" spc="600" dirty="0" smtClean="0"/>
              <a:t>管理员更改保管人和存放地；</a:t>
            </a:r>
            <a:endParaRPr lang="zh-CN" altLang="en-US" sz="3600" b="1" spc="600" dirty="0"/>
          </a:p>
        </p:txBody>
      </p:sp>
      <p:sp>
        <p:nvSpPr>
          <p:cNvPr id="27" name="文本占位符 8"/>
          <p:cNvSpPr txBox="1">
            <a:spLocks/>
          </p:cNvSpPr>
          <p:nvPr/>
        </p:nvSpPr>
        <p:spPr>
          <a:xfrm>
            <a:off x="575182" y="597112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sp>
        <p:nvSpPr>
          <p:cNvPr id="31" name="文本占位符 8"/>
          <p:cNvSpPr txBox="1">
            <a:spLocks/>
          </p:cNvSpPr>
          <p:nvPr/>
        </p:nvSpPr>
        <p:spPr>
          <a:xfrm>
            <a:off x="1677525" y="1134054"/>
            <a:ext cx="9916712" cy="62065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资产调拨</a:t>
            </a:r>
            <a:r>
              <a:rPr lang="en-US" altLang="zh-CN" sz="4000" b="1" spc="600" dirty="0" smtClean="0"/>
              <a:t>-</a:t>
            </a:r>
            <a:r>
              <a:rPr lang="zh-CN" altLang="en-US" sz="4000" b="1" spc="600" dirty="0" smtClean="0"/>
              <a:t>单位间资产</a:t>
            </a:r>
            <a:r>
              <a:rPr lang="zh-CN" altLang="en-US" sz="4000" b="1" spc="600" dirty="0"/>
              <a:t>系统调拨流程</a:t>
            </a:r>
          </a:p>
        </p:txBody>
      </p:sp>
    </p:spTree>
    <p:extLst>
      <p:ext uri="{BB962C8B-B14F-4D97-AF65-F5344CB8AC3E}">
        <p14:creationId xmlns:p14="http://schemas.microsoft.com/office/powerpoint/2010/main" val="274089604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554802" y="2742232"/>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62796" y="1582116"/>
            <a:ext cx="2900863" cy="405729"/>
          </a:xfrm>
          <a:prstGeom prst="rect">
            <a:avLst/>
          </a:prstGeom>
        </p:spPr>
      </p:pic>
      <p:sp>
        <p:nvSpPr>
          <p:cNvPr id="15" name="文本占位符 8"/>
          <p:cNvSpPr txBox="1">
            <a:spLocks/>
          </p:cNvSpPr>
          <p:nvPr/>
        </p:nvSpPr>
        <p:spPr>
          <a:xfrm>
            <a:off x="1813229" y="2748980"/>
            <a:ext cx="886660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部门论证</a:t>
            </a:r>
            <a:r>
              <a:rPr lang="zh-CN" altLang="en-US" sz="4000" b="1" spc="600" dirty="0" smtClean="0"/>
              <a:t>（递交纸质论证报告） </a:t>
            </a:r>
            <a:r>
              <a:rPr lang="zh-CN" altLang="en-US" sz="4000" b="1" spc="600" dirty="0"/>
              <a:t>；</a:t>
            </a:r>
          </a:p>
        </p:txBody>
      </p:sp>
      <p:sp>
        <p:nvSpPr>
          <p:cNvPr id="16" name="文本占位符 8"/>
          <p:cNvSpPr txBox="1">
            <a:spLocks/>
          </p:cNvSpPr>
          <p:nvPr/>
        </p:nvSpPr>
        <p:spPr>
          <a:xfrm>
            <a:off x="1813229" y="4118924"/>
            <a:ext cx="313163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学校决策；</a:t>
            </a:r>
            <a:endParaRPr lang="zh-CN" altLang="en-US" sz="4000" b="1" spc="600" dirty="0"/>
          </a:p>
        </p:txBody>
      </p:sp>
      <p:sp>
        <p:nvSpPr>
          <p:cNvPr id="17" name="文本占位符 8"/>
          <p:cNvSpPr txBox="1">
            <a:spLocks/>
          </p:cNvSpPr>
          <p:nvPr/>
        </p:nvSpPr>
        <p:spPr>
          <a:xfrm>
            <a:off x="1813229" y="4803896"/>
            <a:ext cx="360215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报财政审批；</a:t>
            </a:r>
            <a:endParaRPr lang="zh-CN" altLang="en-US" sz="4000" b="1" spc="600" dirty="0"/>
          </a:p>
          <a:p>
            <a:endParaRPr lang="zh-CN" altLang="en-US" sz="4000" b="1" spc="600" dirty="0"/>
          </a:p>
        </p:txBody>
      </p:sp>
      <p:sp>
        <p:nvSpPr>
          <p:cNvPr id="18" name="文本占位符 8"/>
          <p:cNvSpPr txBox="1">
            <a:spLocks/>
          </p:cNvSpPr>
          <p:nvPr/>
        </p:nvSpPr>
        <p:spPr>
          <a:xfrm>
            <a:off x="1813229" y="6133353"/>
            <a:ext cx="344235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资产处置；</a:t>
            </a:r>
            <a:endParaRPr lang="zh-CN" altLang="en-US" sz="4000" b="1" spc="600" dirty="0"/>
          </a:p>
        </p:txBody>
      </p:sp>
      <p:sp>
        <p:nvSpPr>
          <p:cNvPr id="19" name="文本占位符 8"/>
          <p:cNvSpPr txBox="1">
            <a:spLocks/>
          </p:cNvSpPr>
          <p:nvPr/>
        </p:nvSpPr>
        <p:spPr>
          <a:xfrm>
            <a:off x="897654" y="274223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smtClean="0"/>
              <a:t>五、资产</a:t>
            </a:r>
            <a:r>
              <a:rPr lang="zh-CN" altLang="en-US" sz="6000" b="1" spc="600" dirty="0"/>
              <a:t>处置</a:t>
            </a:r>
          </a:p>
        </p:txBody>
      </p:sp>
      <p:pic>
        <p:nvPicPr>
          <p:cNvPr id="29" name="Picture" descr="Picture"/>
          <p:cNvPicPr>
            <a:picLocks noChangeAspect="1"/>
          </p:cNvPicPr>
          <p:nvPr/>
        </p:nvPicPr>
        <p:blipFill>
          <a:blip r:embed="rId4" cstate="print"/>
          <a:stretch>
            <a:fillRect/>
          </a:stretch>
        </p:blipFill>
        <p:spPr>
          <a:xfrm>
            <a:off x="554802" y="4098680"/>
            <a:ext cx="1184000" cy="576000"/>
          </a:xfrm>
          <a:prstGeom prst="rect">
            <a:avLst/>
          </a:prstGeom>
        </p:spPr>
      </p:pic>
      <p:sp>
        <p:nvSpPr>
          <p:cNvPr id="30" name="文本占位符 8"/>
          <p:cNvSpPr txBox="1">
            <a:spLocks/>
          </p:cNvSpPr>
          <p:nvPr/>
        </p:nvSpPr>
        <p:spPr>
          <a:xfrm>
            <a:off x="897654" y="409868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31" name="Picture" descr="Picture"/>
          <p:cNvPicPr>
            <a:picLocks noChangeAspect="1"/>
          </p:cNvPicPr>
          <p:nvPr/>
        </p:nvPicPr>
        <p:blipFill>
          <a:blip r:embed="rId4" cstate="print"/>
          <a:stretch>
            <a:fillRect/>
          </a:stretch>
        </p:blipFill>
        <p:spPr>
          <a:xfrm>
            <a:off x="554802" y="4776904"/>
            <a:ext cx="1184000" cy="576000"/>
          </a:xfrm>
          <a:prstGeom prst="rect">
            <a:avLst/>
          </a:prstGeom>
        </p:spPr>
      </p:pic>
      <p:sp>
        <p:nvSpPr>
          <p:cNvPr id="32" name="文本占位符 8"/>
          <p:cNvSpPr txBox="1">
            <a:spLocks/>
          </p:cNvSpPr>
          <p:nvPr/>
        </p:nvSpPr>
        <p:spPr>
          <a:xfrm>
            <a:off x="897653" y="4776904"/>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4" cstate="print"/>
          <a:stretch>
            <a:fillRect/>
          </a:stretch>
        </p:blipFill>
        <p:spPr>
          <a:xfrm>
            <a:off x="554802" y="6133353"/>
            <a:ext cx="1184000" cy="576000"/>
          </a:xfrm>
          <a:prstGeom prst="rect">
            <a:avLst/>
          </a:prstGeom>
        </p:spPr>
      </p:pic>
      <p:sp>
        <p:nvSpPr>
          <p:cNvPr id="34" name="文本占位符 8"/>
          <p:cNvSpPr txBox="1">
            <a:spLocks/>
          </p:cNvSpPr>
          <p:nvPr/>
        </p:nvSpPr>
        <p:spPr>
          <a:xfrm>
            <a:off x="897654" y="6133353"/>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7</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554802" y="2064008"/>
            <a:ext cx="1184000" cy="576000"/>
          </a:xfrm>
          <a:prstGeom prst="rect">
            <a:avLst/>
          </a:prstGeom>
        </p:spPr>
      </p:pic>
      <p:sp>
        <p:nvSpPr>
          <p:cNvPr id="38" name="文本占位符 8"/>
          <p:cNvSpPr txBox="1">
            <a:spLocks/>
          </p:cNvSpPr>
          <p:nvPr/>
        </p:nvSpPr>
        <p:spPr>
          <a:xfrm>
            <a:off x="1813229" y="2064008"/>
            <a:ext cx="688688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清点和统计拟处置资产；</a:t>
            </a:r>
            <a:endParaRPr lang="zh-CN" altLang="en-US" sz="4000" b="1" spc="600" dirty="0"/>
          </a:p>
        </p:txBody>
      </p:sp>
      <p:sp>
        <p:nvSpPr>
          <p:cNvPr id="39" name="文本占位符 8"/>
          <p:cNvSpPr txBox="1">
            <a:spLocks/>
          </p:cNvSpPr>
          <p:nvPr/>
        </p:nvSpPr>
        <p:spPr>
          <a:xfrm>
            <a:off x="897654" y="206400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2" name="文本占位符 8">
            <a:hlinkClick r:id="rId6" action="ppaction://hlinksldjump"/>
          </p:cNvPr>
          <p:cNvSpPr txBox="1">
            <a:spLocks/>
          </p:cNvSpPr>
          <p:nvPr/>
        </p:nvSpPr>
        <p:spPr>
          <a:xfrm>
            <a:off x="10535731" y="6133353"/>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
        <p:nvSpPr>
          <p:cNvPr id="23" name="文本占位符 8"/>
          <p:cNvSpPr txBox="1">
            <a:spLocks/>
          </p:cNvSpPr>
          <p:nvPr/>
        </p:nvSpPr>
        <p:spPr>
          <a:xfrm>
            <a:off x="1813229" y="5488868"/>
            <a:ext cx="6762600" cy="535515"/>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提交资产系统处置申请单；</a:t>
            </a:r>
            <a:endParaRPr lang="zh-CN" altLang="en-US" sz="4000" b="1" spc="600" dirty="0"/>
          </a:p>
        </p:txBody>
      </p:sp>
      <p:pic>
        <p:nvPicPr>
          <p:cNvPr id="24" name="Picture" descr="Picture"/>
          <p:cNvPicPr>
            <a:picLocks noChangeAspect="1"/>
          </p:cNvPicPr>
          <p:nvPr/>
        </p:nvPicPr>
        <p:blipFill>
          <a:blip r:embed="rId4" cstate="print"/>
          <a:stretch>
            <a:fillRect/>
          </a:stretch>
        </p:blipFill>
        <p:spPr>
          <a:xfrm>
            <a:off x="554802" y="5455128"/>
            <a:ext cx="1184000" cy="576000"/>
          </a:xfrm>
          <a:prstGeom prst="rect">
            <a:avLst/>
          </a:prstGeom>
        </p:spPr>
      </p:pic>
      <p:sp>
        <p:nvSpPr>
          <p:cNvPr id="25" name="文本占位符 8"/>
          <p:cNvSpPr txBox="1">
            <a:spLocks/>
          </p:cNvSpPr>
          <p:nvPr/>
        </p:nvSpPr>
        <p:spPr>
          <a:xfrm>
            <a:off x="897652" y="545512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sp>
        <p:nvSpPr>
          <p:cNvPr id="35" name="文本占位符 8"/>
          <p:cNvSpPr txBox="1">
            <a:spLocks/>
          </p:cNvSpPr>
          <p:nvPr/>
        </p:nvSpPr>
        <p:spPr>
          <a:xfrm>
            <a:off x="1813228" y="3433952"/>
            <a:ext cx="1019825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资产系统制</a:t>
            </a:r>
            <a:r>
              <a:rPr lang="zh-CN" altLang="en-US" sz="4000" b="1" spc="600" dirty="0" smtClean="0"/>
              <a:t>单锁定资产（保存不提交）；</a:t>
            </a:r>
            <a:endParaRPr lang="zh-CN" altLang="en-US" sz="4000" b="1" spc="600" dirty="0"/>
          </a:p>
        </p:txBody>
      </p:sp>
      <p:pic>
        <p:nvPicPr>
          <p:cNvPr id="36" name="Picture" descr="Picture"/>
          <p:cNvPicPr>
            <a:picLocks noChangeAspect="1"/>
          </p:cNvPicPr>
          <p:nvPr/>
        </p:nvPicPr>
        <p:blipFill>
          <a:blip r:embed="rId4" cstate="print"/>
          <a:stretch>
            <a:fillRect/>
          </a:stretch>
        </p:blipFill>
        <p:spPr>
          <a:xfrm>
            <a:off x="554802" y="3420456"/>
            <a:ext cx="1184000" cy="576000"/>
          </a:xfrm>
          <a:prstGeom prst="rect">
            <a:avLst/>
          </a:prstGeom>
        </p:spPr>
      </p:pic>
      <p:sp>
        <p:nvSpPr>
          <p:cNvPr id="40" name="文本占位符 8"/>
          <p:cNvSpPr txBox="1">
            <a:spLocks/>
          </p:cNvSpPr>
          <p:nvPr/>
        </p:nvSpPr>
        <p:spPr>
          <a:xfrm>
            <a:off x="897652" y="342045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27684857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366972" y="1887745"/>
            <a:ext cx="2900863" cy="405729"/>
          </a:xfrm>
          <a:prstGeom prst="rect">
            <a:avLst/>
          </a:prstGeom>
        </p:spPr>
      </p:pic>
      <p:sp>
        <p:nvSpPr>
          <p:cNvPr id="28" name="文本占位符 8"/>
          <p:cNvSpPr txBox="1">
            <a:spLocks/>
          </p:cNvSpPr>
          <p:nvPr/>
        </p:nvSpPr>
        <p:spPr>
          <a:xfrm>
            <a:off x="266330" y="1277206"/>
            <a:ext cx="11767511" cy="66003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一</a:t>
            </a:r>
            <a:r>
              <a:rPr lang="zh-CN" altLang="en-US" sz="4000" b="1" spc="600" dirty="0" smtClean="0"/>
              <a:t>、</a:t>
            </a:r>
            <a:r>
              <a:rPr lang="en-US" altLang="zh-CN" sz="4000" b="1" spc="600" dirty="0" smtClean="0"/>
              <a:t>2025</a:t>
            </a:r>
            <a:r>
              <a:rPr lang="zh-CN" altLang="en-US" sz="4000" b="1" spc="600" dirty="0" smtClean="0"/>
              <a:t>年度本单位资产</a:t>
            </a:r>
            <a:r>
              <a:rPr lang="zh-CN" altLang="en-US" sz="4000" b="1" spc="600" dirty="0"/>
              <a:t>管理系统使用培训</a:t>
            </a:r>
          </a:p>
        </p:txBody>
      </p:sp>
      <p:sp>
        <p:nvSpPr>
          <p:cNvPr id="47" name="文本占位符 8"/>
          <p:cNvSpPr txBox="1">
            <a:spLocks/>
          </p:cNvSpPr>
          <p:nvPr/>
        </p:nvSpPr>
        <p:spPr>
          <a:xfrm>
            <a:off x="372412" y="2156504"/>
            <a:ext cx="11661432"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一）</a:t>
            </a:r>
            <a:r>
              <a:rPr lang="zh-CN" altLang="en-US" sz="2400" b="1" dirty="0"/>
              <a:t>截止</a:t>
            </a:r>
            <a:r>
              <a:rPr lang="zh-CN" altLang="en-US" sz="2400" b="1" dirty="0" smtClean="0"/>
              <a:t>时间：</a:t>
            </a:r>
            <a:r>
              <a:rPr lang="en-US" altLang="zh-CN" sz="2400" b="1" dirty="0" smtClean="0"/>
              <a:t>2025</a:t>
            </a:r>
            <a:r>
              <a:rPr lang="zh-CN" altLang="en-US" sz="2400" b="1" dirty="0" smtClean="0"/>
              <a:t>年</a:t>
            </a:r>
            <a:r>
              <a:rPr lang="en-US" altLang="zh-CN" sz="2400" b="1" dirty="0" smtClean="0"/>
              <a:t>12</a:t>
            </a:r>
            <a:r>
              <a:rPr lang="zh-CN" altLang="en-US" sz="2400" b="1" dirty="0" smtClean="0"/>
              <a:t>月</a:t>
            </a:r>
            <a:r>
              <a:rPr lang="en-US" altLang="zh-CN" sz="2400" b="1" dirty="0" smtClean="0"/>
              <a:t>6</a:t>
            </a:r>
            <a:r>
              <a:rPr lang="zh-CN" altLang="en-US" sz="2400" b="1" dirty="0" smtClean="0"/>
              <a:t>日</a:t>
            </a:r>
            <a:endParaRPr lang="zh-CN" altLang="en-US" sz="2400" b="1" dirty="0"/>
          </a:p>
        </p:txBody>
      </p:sp>
      <p:sp>
        <p:nvSpPr>
          <p:cNvPr id="49" name="文本占位符 8"/>
          <p:cNvSpPr txBox="1">
            <a:spLocks/>
          </p:cNvSpPr>
          <p:nvPr/>
        </p:nvSpPr>
        <p:spPr>
          <a:xfrm>
            <a:off x="372412" y="2591905"/>
            <a:ext cx="2396667"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二）培训内容：</a:t>
            </a:r>
            <a:endParaRPr lang="zh-CN" altLang="en-US" sz="2400" b="1" dirty="0"/>
          </a:p>
        </p:txBody>
      </p:sp>
      <p:sp>
        <p:nvSpPr>
          <p:cNvPr id="55" name="文本占位符 8"/>
          <p:cNvSpPr txBox="1">
            <a:spLocks/>
          </p:cNvSpPr>
          <p:nvPr/>
        </p:nvSpPr>
        <p:spPr>
          <a:xfrm>
            <a:off x="353166" y="4693131"/>
            <a:ext cx="2258646" cy="51765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三）</a:t>
            </a:r>
            <a:r>
              <a:rPr lang="zh-CN" altLang="en-US" sz="2400" b="1" dirty="0" smtClean="0">
                <a:solidFill>
                  <a:srgbClr val="FF0000"/>
                </a:solidFill>
              </a:rPr>
              <a:t>友情提醒</a:t>
            </a:r>
            <a:endParaRPr lang="zh-CN" altLang="en-US" sz="2400" b="1" dirty="0">
              <a:solidFill>
                <a:srgbClr val="FF0000"/>
              </a:solidFill>
            </a:endParaRPr>
          </a:p>
        </p:txBody>
      </p:sp>
      <p:sp>
        <p:nvSpPr>
          <p:cNvPr id="14" name="文本占位符 8"/>
          <p:cNvSpPr txBox="1">
            <a:spLocks/>
          </p:cNvSpPr>
          <p:nvPr/>
        </p:nvSpPr>
        <p:spPr>
          <a:xfrm>
            <a:off x="1016495" y="3007997"/>
            <a:ext cx="8852123"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、在如何查看个人保管的资产（</a:t>
            </a:r>
            <a:r>
              <a:rPr lang="zh-CN" altLang="en-US" sz="1800" b="1" dirty="0" smtClean="0">
                <a:solidFill>
                  <a:srgbClr val="FF0000"/>
                </a:solidFill>
              </a:rPr>
              <a:t>固定资产</a:t>
            </a:r>
            <a:r>
              <a:rPr lang="zh-CN" altLang="en-US" sz="1800" b="1" dirty="0" smtClean="0"/>
              <a:t>、</a:t>
            </a:r>
            <a:r>
              <a:rPr lang="zh-CN" altLang="en-US" sz="1800" b="1" dirty="0" smtClean="0">
                <a:solidFill>
                  <a:srgbClr val="FF0000"/>
                </a:solidFill>
              </a:rPr>
              <a:t>无形资产</a:t>
            </a:r>
            <a:r>
              <a:rPr lang="zh-CN" altLang="en-US" sz="1800" b="1" dirty="0" smtClean="0"/>
              <a:t>以及</a:t>
            </a:r>
            <a:r>
              <a:rPr lang="zh-CN" altLang="en-US" sz="1800" b="1" dirty="0" smtClean="0">
                <a:solidFill>
                  <a:srgbClr val="FF0000"/>
                </a:solidFill>
              </a:rPr>
              <a:t>低值耐用品</a:t>
            </a:r>
            <a:r>
              <a:rPr lang="zh-CN" altLang="en-US" sz="1800" b="1" dirty="0" smtClean="0"/>
              <a:t>）；</a:t>
            </a:r>
            <a:endParaRPr lang="zh-CN" altLang="en-US" sz="1800" b="1" dirty="0"/>
          </a:p>
        </p:txBody>
      </p:sp>
      <p:sp>
        <p:nvSpPr>
          <p:cNvPr id="15" name="文本占位符 8"/>
          <p:cNvSpPr txBox="1">
            <a:spLocks/>
          </p:cNvSpPr>
          <p:nvPr/>
        </p:nvSpPr>
        <p:spPr>
          <a:xfrm>
            <a:off x="1016496" y="3358167"/>
            <a:ext cx="7894590"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2</a:t>
            </a:r>
            <a:r>
              <a:rPr lang="zh-CN" altLang="en-US" sz="1800" b="1" dirty="0" smtClean="0"/>
              <a:t>、资产的验收、资产系统入库操作、更改资产存放地以及发起资产调拨操作；</a:t>
            </a:r>
            <a:endParaRPr lang="zh-CN" altLang="en-US" sz="1800" b="1" dirty="0"/>
          </a:p>
        </p:txBody>
      </p:sp>
      <p:sp>
        <p:nvSpPr>
          <p:cNvPr id="16" name="文本占位符 8"/>
          <p:cNvSpPr txBox="1">
            <a:spLocks/>
          </p:cNvSpPr>
          <p:nvPr/>
        </p:nvSpPr>
        <p:spPr>
          <a:xfrm>
            <a:off x="1016495" y="3708337"/>
            <a:ext cx="10568779" cy="64216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3</a:t>
            </a:r>
            <a:r>
              <a:rPr lang="zh-CN" altLang="en-US" sz="1800" b="1" dirty="0" smtClean="0"/>
              <a:t>、退休、离职或岗位变动的资产交接（本单位安排在岗教职工接收资产，按要求填写内部调拨登记表</a:t>
            </a:r>
            <a:r>
              <a:rPr lang="zh-CN" altLang="en-US" sz="1800" b="1" dirty="0"/>
              <a:t>原保管人和现保管人对交接资产</a:t>
            </a:r>
            <a:r>
              <a:rPr lang="zh-CN" altLang="en-US" sz="1800" b="1" dirty="0">
                <a:solidFill>
                  <a:srgbClr val="FF0000"/>
                </a:solidFill>
              </a:rPr>
              <a:t>核对无误</a:t>
            </a:r>
            <a:r>
              <a:rPr lang="zh-CN" altLang="en-US" sz="1800" b="1" dirty="0"/>
              <a:t>后要</a:t>
            </a:r>
            <a:r>
              <a:rPr lang="zh-CN" altLang="en-US" sz="1800" b="1" dirty="0">
                <a:solidFill>
                  <a:srgbClr val="FF0000"/>
                </a:solidFill>
              </a:rPr>
              <a:t>逐条</a:t>
            </a:r>
            <a:r>
              <a:rPr lang="zh-CN" altLang="en-US" sz="1800" b="1" dirty="0"/>
              <a:t>签字</a:t>
            </a:r>
            <a:r>
              <a:rPr lang="zh-CN" altLang="en-US" sz="1800" b="1" dirty="0" smtClean="0"/>
              <a:t>，并联系本单位资产管理员在资产管理系统中）；</a:t>
            </a:r>
            <a:endParaRPr lang="zh-CN" altLang="en-US" sz="1800" b="1" dirty="0"/>
          </a:p>
        </p:txBody>
      </p:sp>
      <p:sp>
        <p:nvSpPr>
          <p:cNvPr id="17" name="文本占位符 8"/>
          <p:cNvSpPr txBox="1">
            <a:spLocks/>
          </p:cNvSpPr>
          <p:nvPr/>
        </p:nvSpPr>
        <p:spPr>
          <a:xfrm>
            <a:off x="1016495" y="4358093"/>
            <a:ext cx="8136130"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4</a:t>
            </a:r>
            <a:r>
              <a:rPr lang="zh-CN" altLang="en-US" sz="1800" b="1" dirty="0" smtClean="0"/>
              <a:t>、参加培训人员签到表上签到（</a:t>
            </a:r>
            <a:r>
              <a:rPr lang="zh-CN" altLang="en-US" sz="1800" b="1" dirty="0" smtClean="0">
                <a:solidFill>
                  <a:srgbClr val="FF0000"/>
                </a:solidFill>
              </a:rPr>
              <a:t>绩效考核的佐证材料要用</a:t>
            </a:r>
            <a:r>
              <a:rPr lang="zh-CN" altLang="en-US" sz="1800" b="1" dirty="0" smtClean="0"/>
              <a:t>）。</a:t>
            </a:r>
            <a:endParaRPr lang="zh-CN" altLang="en-US" sz="1800" b="1" dirty="0"/>
          </a:p>
        </p:txBody>
      </p:sp>
      <p:sp>
        <p:nvSpPr>
          <p:cNvPr id="19" name="文本占位符 8"/>
          <p:cNvSpPr txBox="1">
            <a:spLocks/>
          </p:cNvSpPr>
          <p:nvPr/>
        </p:nvSpPr>
        <p:spPr>
          <a:xfrm>
            <a:off x="1016496" y="5421274"/>
            <a:ext cx="11017347" cy="37798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2</a:t>
            </a:r>
            <a:r>
              <a:rPr lang="zh-CN" altLang="en-US" sz="1800" b="1" dirty="0" smtClean="0"/>
              <a:t>、我校资产</a:t>
            </a:r>
            <a:r>
              <a:rPr lang="zh-CN" altLang="en-US" sz="1800" b="1" dirty="0"/>
              <a:t>管理</a:t>
            </a:r>
            <a:r>
              <a:rPr lang="zh-CN" altLang="en-US" sz="1800" b="1" dirty="0" smtClean="0"/>
              <a:t>实行“归口</a:t>
            </a:r>
            <a:r>
              <a:rPr lang="zh-CN" altLang="en-US" sz="1800" b="1" dirty="0"/>
              <a:t>管理、分级负责、责任到位”的</a:t>
            </a:r>
            <a:r>
              <a:rPr lang="zh-CN" altLang="en-US" sz="1800" b="1" dirty="0" smtClean="0"/>
              <a:t>管理体制，二级单位对本单位的资产全面负责；</a:t>
            </a:r>
            <a:endParaRPr lang="zh-CN" altLang="en-US" sz="1800" b="1" dirty="0"/>
          </a:p>
        </p:txBody>
      </p:sp>
      <p:sp>
        <p:nvSpPr>
          <p:cNvPr id="21" name="文本占位符 8"/>
          <p:cNvSpPr txBox="1">
            <a:spLocks/>
          </p:cNvSpPr>
          <p:nvPr/>
        </p:nvSpPr>
        <p:spPr>
          <a:xfrm>
            <a:off x="1016496" y="5747439"/>
            <a:ext cx="11017347" cy="69577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3</a:t>
            </a:r>
            <a:r>
              <a:rPr lang="zh-CN" altLang="en-US" sz="1800" b="1" dirty="0" smtClean="0"/>
              <a:t>、</a:t>
            </a:r>
            <a:r>
              <a:rPr lang="zh-CN" altLang="en-US" sz="1800" b="1" dirty="0"/>
              <a:t>国有资产的</a:t>
            </a:r>
            <a:r>
              <a:rPr lang="zh-CN" altLang="en-US" sz="1800" b="1" dirty="0">
                <a:solidFill>
                  <a:srgbClr val="FF0000"/>
                </a:solidFill>
              </a:rPr>
              <a:t>保管人</a:t>
            </a:r>
            <a:r>
              <a:rPr lang="zh-CN" altLang="en-US" sz="1800" b="1" dirty="0"/>
              <a:t>对其安全性、完整性负责，使用人对国有资产使用过程中的行为负责，保管人和使用人做好相关国有资产使用前后的</a:t>
            </a:r>
            <a:r>
              <a:rPr lang="zh-CN" altLang="en-US" sz="1800" b="1" dirty="0">
                <a:solidFill>
                  <a:srgbClr val="FF0000"/>
                </a:solidFill>
              </a:rPr>
              <a:t>交接工作</a:t>
            </a:r>
            <a:r>
              <a:rPr lang="zh-CN" altLang="en-US" sz="1800" b="1" dirty="0" smtClean="0"/>
              <a:t>。</a:t>
            </a:r>
            <a:endParaRPr lang="zh-CN" altLang="en-US" sz="1800" b="1" dirty="0"/>
          </a:p>
        </p:txBody>
      </p:sp>
      <p:sp>
        <p:nvSpPr>
          <p:cNvPr id="22" name="文本占位符 8"/>
          <p:cNvSpPr txBox="1">
            <a:spLocks/>
          </p:cNvSpPr>
          <p:nvPr/>
        </p:nvSpPr>
        <p:spPr>
          <a:xfrm>
            <a:off x="1016495" y="6391396"/>
            <a:ext cx="11017347" cy="37798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4</a:t>
            </a:r>
            <a:r>
              <a:rPr lang="zh-CN" altLang="en-US" sz="1800" b="1" dirty="0" smtClean="0"/>
              <a:t>、</a:t>
            </a:r>
            <a:r>
              <a:rPr lang="zh-CN" altLang="en-US" sz="1800" b="1" dirty="0"/>
              <a:t>退休、离职或岗位变动的资产</a:t>
            </a:r>
            <a:r>
              <a:rPr lang="zh-CN" altLang="en-US" sz="1800" b="1" dirty="0" smtClean="0"/>
              <a:t>交接完成，本单位资产管理员及时在系统中完成更新，以免影响后续工作；</a:t>
            </a:r>
            <a:endParaRPr lang="zh-CN" altLang="en-US" sz="1800" b="1" dirty="0"/>
          </a:p>
        </p:txBody>
      </p:sp>
      <p:sp>
        <p:nvSpPr>
          <p:cNvPr id="23" name="文本占位符 8"/>
          <p:cNvSpPr txBox="1">
            <a:spLocks/>
          </p:cNvSpPr>
          <p:nvPr/>
        </p:nvSpPr>
        <p:spPr>
          <a:xfrm>
            <a:off x="1016495" y="5095109"/>
            <a:ext cx="11017347" cy="377983"/>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、标签遗漏及时补打粘贴；搬迁、房屋改造前要妥善保管好资产；任何个人或单位不能随意处置资产</a:t>
            </a:r>
            <a:endParaRPr lang="zh-CN" altLang="en-US" sz="1800" b="1" dirty="0"/>
          </a:p>
        </p:txBody>
      </p:sp>
    </p:spTree>
    <p:extLst>
      <p:ext uri="{BB962C8B-B14F-4D97-AF65-F5344CB8AC3E}">
        <p14:creationId xmlns:p14="http://schemas.microsoft.com/office/powerpoint/2010/main" val="273149056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419100" y="3008804"/>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40607" y="1679751"/>
            <a:ext cx="2900863" cy="405729"/>
          </a:xfrm>
          <a:prstGeom prst="rect">
            <a:avLst/>
          </a:prstGeom>
        </p:spPr>
      </p:pic>
      <p:sp>
        <p:nvSpPr>
          <p:cNvPr id="15" name="文本占位符 8"/>
          <p:cNvSpPr txBox="1">
            <a:spLocks/>
          </p:cNvSpPr>
          <p:nvPr/>
        </p:nvSpPr>
        <p:spPr>
          <a:xfrm>
            <a:off x="1677524" y="3008804"/>
            <a:ext cx="9740453"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申请报废的资产与其它资产物理隔离；</a:t>
            </a:r>
            <a:endParaRPr lang="zh-CN" altLang="en-US" sz="4000" b="1" spc="600" dirty="0"/>
          </a:p>
        </p:txBody>
      </p:sp>
      <p:sp>
        <p:nvSpPr>
          <p:cNvPr id="16" name="文本占位符 8"/>
          <p:cNvSpPr txBox="1">
            <a:spLocks/>
          </p:cNvSpPr>
          <p:nvPr/>
        </p:nvSpPr>
        <p:spPr>
          <a:xfrm>
            <a:off x="1677524" y="3759298"/>
            <a:ext cx="9987733" cy="131141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学校核查、学校论证、资产评估、竞拍勘查、实物交割</a:t>
            </a:r>
            <a:r>
              <a:rPr lang="en-US" altLang="zh-CN" sz="4000" b="1" spc="600" dirty="0" smtClean="0">
                <a:solidFill>
                  <a:srgbClr val="FF0000"/>
                </a:solidFill>
              </a:rPr>
              <a:t>5</a:t>
            </a:r>
            <a:r>
              <a:rPr lang="zh-CN" altLang="en-US" sz="4000" b="1" spc="600" dirty="0" smtClean="0"/>
              <a:t>次现场查看；</a:t>
            </a:r>
            <a:endParaRPr lang="zh-CN" altLang="en-US" sz="4000" b="1" spc="600" dirty="0"/>
          </a:p>
        </p:txBody>
      </p:sp>
      <p:sp>
        <p:nvSpPr>
          <p:cNvPr id="19" name="文本占位符 8"/>
          <p:cNvSpPr txBox="1">
            <a:spLocks/>
          </p:cNvSpPr>
          <p:nvPr/>
        </p:nvSpPr>
        <p:spPr>
          <a:xfrm>
            <a:off x="761950" y="3008804"/>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3592363" y="1104308"/>
            <a:ext cx="7151060"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smtClean="0"/>
              <a:t>资产处置注意事项</a:t>
            </a:r>
            <a:endParaRPr lang="zh-CN" altLang="en-US" sz="6000" b="1" spc="600" dirty="0"/>
          </a:p>
        </p:txBody>
      </p:sp>
      <p:pic>
        <p:nvPicPr>
          <p:cNvPr id="29" name="Picture" descr="Picture"/>
          <p:cNvPicPr>
            <a:picLocks noChangeAspect="1"/>
          </p:cNvPicPr>
          <p:nvPr/>
        </p:nvPicPr>
        <p:blipFill>
          <a:blip r:embed="rId4" cstate="print"/>
          <a:stretch>
            <a:fillRect/>
          </a:stretch>
        </p:blipFill>
        <p:spPr>
          <a:xfrm>
            <a:off x="419099" y="3759299"/>
            <a:ext cx="1184000" cy="576000"/>
          </a:xfrm>
          <a:prstGeom prst="rect">
            <a:avLst/>
          </a:prstGeom>
        </p:spPr>
      </p:pic>
      <p:sp>
        <p:nvSpPr>
          <p:cNvPr id="30" name="文本占位符 8"/>
          <p:cNvSpPr txBox="1">
            <a:spLocks/>
          </p:cNvSpPr>
          <p:nvPr/>
        </p:nvSpPr>
        <p:spPr>
          <a:xfrm>
            <a:off x="761949" y="3759299"/>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419100" y="2263543"/>
            <a:ext cx="1184000" cy="576000"/>
          </a:xfrm>
          <a:prstGeom prst="rect">
            <a:avLst/>
          </a:prstGeom>
        </p:spPr>
      </p:pic>
      <p:sp>
        <p:nvSpPr>
          <p:cNvPr id="38" name="文本占位符 8"/>
          <p:cNvSpPr txBox="1">
            <a:spLocks/>
          </p:cNvSpPr>
          <p:nvPr/>
        </p:nvSpPr>
        <p:spPr>
          <a:xfrm>
            <a:off x="1677524" y="2263543"/>
            <a:ext cx="1021392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分电子废弃物和非电子废弃物集中堆放；</a:t>
            </a:r>
            <a:endParaRPr lang="zh-CN" altLang="en-US" sz="4000" b="1" spc="600" dirty="0"/>
          </a:p>
        </p:txBody>
      </p:sp>
      <p:sp>
        <p:nvSpPr>
          <p:cNvPr id="39" name="文本占位符 8"/>
          <p:cNvSpPr txBox="1">
            <a:spLocks/>
          </p:cNvSpPr>
          <p:nvPr/>
        </p:nvSpPr>
        <p:spPr>
          <a:xfrm>
            <a:off x="761950" y="2263543"/>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23" name="文本占位符 8"/>
          <p:cNvSpPr txBox="1">
            <a:spLocks/>
          </p:cNvSpPr>
          <p:nvPr/>
        </p:nvSpPr>
        <p:spPr>
          <a:xfrm>
            <a:off x="1726350" y="5255054"/>
            <a:ext cx="9642799" cy="1315795"/>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拟报废资产要有标签或记号笔书写资产编号，保证资产完整性；</a:t>
            </a:r>
            <a:endParaRPr lang="zh-CN" altLang="en-US" sz="4000" b="1" spc="600" dirty="0"/>
          </a:p>
        </p:txBody>
      </p:sp>
      <p:pic>
        <p:nvPicPr>
          <p:cNvPr id="24" name="Picture" descr="Picture"/>
          <p:cNvPicPr>
            <a:picLocks noChangeAspect="1"/>
          </p:cNvPicPr>
          <p:nvPr/>
        </p:nvPicPr>
        <p:blipFill>
          <a:blip r:embed="rId4" cstate="print"/>
          <a:stretch>
            <a:fillRect/>
          </a:stretch>
        </p:blipFill>
        <p:spPr>
          <a:xfrm>
            <a:off x="419099" y="5255055"/>
            <a:ext cx="1184000" cy="576000"/>
          </a:xfrm>
          <a:prstGeom prst="rect">
            <a:avLst/>
          </a:prstGeom>
        </p:spPr>
      </p:pic>
      <p:sp>
        <p:nvSpPr>
          <p:cNvPr id="25" name="文本占位符 8"/>
          <p:cNvSpPr txBox="1">
            <a:spLocks/>
          </p:cNvSpPr>
          <p:nvPr/>
        </p:nvSpPr>
        <p:spPr>
          <a:xfrm>
            <a:off x="761949" y="5255055"/>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398716284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207869" y="3097056"/>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360855" y="1594102"/>
            <a:ext cx="2900863" cy="405729"/>
          </a:xfrm>
          <a:prstGeom prst="rect">
            <a:avLst/>
          </a:prstGeom>
        </p:spPr>
      </p:pic>
      <p:sp>
        <p:nvSpPr>
          <p:cNvPr id="15" name="文本占位符 8"/>
          <p:cNvSpPr txBox="1">
            <a:spLocks/>
          </p:cNvSpPr>
          <p:nvPr/>
        </p:nvSpPr>
        <p:spPr>
          <a:xfrm>
            <a:off x="1490758" y="3097056"/>
            <a:ext cx="564689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修改资产存放地信息；</a:t>
            </a:r>
          </a:p>
        </p:txBody>
      </p:sp>
      <p:sp>
        <p:nvSpPr>
          <p:cNvPr id="16" name="文本占位符 8"/>
          <p:cNvSpPr txBox="1">
            <a:spLocks/>
          </p:cNvSpPr>
          <p:nvPr/>
        </p:nvSpPr>
        <p:spPr>
          <a:xfrm>
            <a:off x="1490757" y="3775530"/>
            <a:ext cx="763548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资产卡片一卡多物的拆分方法；</a:t>
            </a:r>
          </a:p>
        </p:txBody>
      </p:sp>
      <p:sp>
        <p:nvSpPr>
          <p:cNvPr id="19" name="文本占位符 8"/>
          <p:cNvSpPr txBox="1">
            <a:spLocks/>
          </p:cNvSpPr>
          <p:nvPr/>
        </p:nvSpPr>
        <p:spPr>
          <a:xfrm>
            <a:off x="575182" y="309705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2971724" y="1102903"/>
            <a:ext cx="8213348" cy="62065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资产管理系统使用方法</a:t>
            </a:r>
            <a:endParaRPr lang="zh-CN" altLang="en-US" sz="4000" b="1" spc="600" dirty="0"/>
          </a:p>
        </p:txBody>
      </p:sp>
      <p:pic>
        <p:nvPicPr>
          <p:cNvPr id="29" name="Picture" descr="Picture"/>
          <p:cNvPicPr>
            <a:picLocks noChangeAspect="1"/>
          </p:cNvPicPr>
          <p:nvPr/>
        </p:nvPicPr>
        <p:blipFill>
          <a:blip r:embed="rId4" cstate="print"/>
          <a:stretch>
            <a:fillRect/>
          </a:stretch>
        </p:blipFill>
        <p:spPr>
          <a:xfrm>
            <a:off x="207869" y="3775530"/>
            <a:ext cx="1184000" cy="576000"/>
          </a:xfrm>
          <a:prstGeom prst="rect">
            <a:avLst/>
          </a:prstGeom>
        </p:spPr>
      </p:pic>
      <p:sp>
        <p:nvSpPr>
          <p:cNvPr id="30" name="文本占位符 8"/>
          <p:cNvSpPr txBox="1">
            <a:spLocks/>
          </p:cNvSpPr>
          <p:nvPr/>
        </p:nvSpPr>
        <p:spPr>
          <a:xfrm>
            <a:off x="575182" y="377553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207869" y="2345326"/>
            <a:ext cx="1208800" cy="576000"/>
          </a:xfrm>
          <a:prstGeom prst="rect">
            <a:avLst/>
          </a:prstGeom>
        </p:spPr>
      </p:pic>
      <p:sp>
        <p:nvSpPr>
          <p:cNvPr id="38" name="文本占位符 8"/>
          <p:cNvSpPr txBox="1">
            <a:spLocks/>
          </p:cNvSpPr>
          <p:nvPr/>
        </p:nvSpPr>
        <p:spPr>
          <a:xfrm>
            <a:off x="1490757" y="2345327"/>
            <a:ext cx="7253748" cy="54039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添加或删除主页的工作流程；</a:t>
            </a:r>
            <a:endParaRPr lang="zh-CN" altLang="en-US" sz="3600" b="1" spc="600" dirty="0"/>
          </a:p>
        </p:txBody>
      </p:sp>
      <p:sp>
        <p:nvSpPr>
          <p:cNvPr id="39" name="文本占位符 8"/>
          <p:cNvSpPr txBox="1">
            <a:spLocks/>
          </p:cNvSpPr>
          <p:nvPr/>
        </p:nvSpPr>
        <p:spPr>
          <a:xfrm>
            <a:off x="575182" y="2345326"/>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17" name="Picture" descr="Picture"/>
          <p:cNvPicPr>
            <a:picLocks noChangeAspect="1"/>
          </p:cNvPicPr>
          <p:nvPr/>
        </p:nvPicPr>
        <p:blipFill>
          <a:blip r:embed="rId4" cstate="print"/>
          <a:stretch>
            <a:fillRect/>
          </a:stretch>
        </p:blipFill>
        <p:spPr>
          <a:xfrm>
            <a:off x="207869" y="4507395"/>
            <a:ext cx="1184000" cy="576000"/>
          </a:xfrm>
          <a:prstGeom prst="rect">
            <a:avLst/>
          </a:prstGeom>
        </p:spPr>
      </p:pic>
      <p:sp>
        <p:nvSpPr>
          <p:cNvPr id="18" name="文本占位符 8"/>
          <p:cNvSpPr txBox="1">
            <a:spLocks/>
          </p:cNvSpPr>
          <p:nvPr/>
        </p:nvSpPr>
        <p:spPr>
          <a:xfrm>
            <a:off x="1490758" y="4507395"/>
            <a:ext cx="649026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资产调拨的操作方法；</a:t>
            </a:r>
            <a:endParaRPr lang="zh-CN" altLang="en-US" sz="3600" b="1" spc="600" dirty="0"/>
          </a:p>
        </p:txBody>
      </p:sp>
      <p:sp>
        <p:nvSpPr>
          <p:cNvPr id="20" name="文本占位符 8"/>
          <p:cNvSpPr txBox="1">
            <a:spLocks/>
          </p:cNvSpPr>
          <p:nvPr/>
        </p:nvSpPr>
        <p:spPr>
          <a:xfrm>
            <a:off x="575182" y="4507395"/>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21" name="Picture" descr="Picture"/>
          <p:cNvPicPr>
            <a:picLocks noChangeAspect="1"/>
          </p:cNvPicPr>
          <p:nvPr/>
        </p:nvPicPr>
        <p:blipFill>
          <a:blip r:embed="rId4" cstate="print"/>
          <a:stretch>
            <a:fillRect/>
          </a:stretch>
        </p:blipFill>
        <p:spPr>
          <a:xfrm>
            <a:off x="207869" y="5239261"/>
            <a:ext cx="1184000" cy="576000"/>
          </a:xfrm>
          <a:prstGeom prst="rect">
            <a:avLst/>
          </a:prstGeom>
        </p:spPr>
      </p:pic>
      <p:sp>
        <p:nvSpPr>
          <p:cNvPr id="23" name="文本占位符 8"/>
          <p:cNvSpPr txBox="1">
            <a:spLocks/>
          </p:cNvSpPr>
          <p:nvPr/>
        </p:nvSpPr>
        <p:spPr>
          <a:xfrm>
            <a:off x="1490757" y="5239261"/>
            <a:ext cx="8123760"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如何查看</a:t>
            </a:r>
            <a:r>
              <a:rPr lang="zh-CN" altLang="en-US" sz="3600" b="1" spc="600" dirty="0"/>
              <a:t>资产系统待办事项</a:t>
            </a:r>
            <a:r>
              <a:rPr lang="zh-CN" altLang="en-US" sz="3600" b="1" spc="600" dirty="0" smtClean="0"/>
              <a:t>；</a:t>
            </a:r>
            <a:endParaRPr lang="zh-CN" altLang="en-US" sz="3600" b="1" spc="600" dirty="0"/>
          </a:p>
        </p:txBody>
      </p:sp>
      <p:sp>
        <p:nvSpPr>
          <p:cNvPr id="24" name="文本占位符 8"/>
          <p:cNvSpPr txBox="1">
            <a:spLocks/>
          </p:cNvSpPr>
          <p:nvPr/>
        </p:nvSpPr>
        <p:spPr>
          <a:xfrm>
            <a:off x="575182" y="52392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31" name="Picture" descr="Picture"/>
          <p:cNvPicPr>
            <a:picLocks noChangeAspect="1"/>
          </p:cNvPicPr>
          <p:nvPr/>
        </p:nvPicPr>
        <p:blipFill>
          <a:blip r:embed="rId4" cstate="print"/>
          <a:stretch>
            <a:fillRect/>
          </a:stretch>
        </p:blipFill>
        <p:spPr>
          <a:xfrm>
            <a:off x="207869" y="5971127"/>
            <a:ext cx="1184000" cy="576000"/>
          </a:xfrm>
          <a:prstGeom prst="rect">
            <a:avLst/>
          </a:prstGeom>
        </p:spPr>
      </p:pic>
      <p:sp>
        <p:nvSpPr>
          <p:cNvPr id="32" name="文本占位符 8"/>
          <p:cNvSpPr txBox="1">
            <a:spLocks/>
          </p:cNvSpPr>
          <p:nvPr/>
        </p:nvSpPr>
        <p:spPr>
          <a:xfrm>
            <a:off x="1490757" y="5971127"/>
            <a:ext cx="7759775"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如何查看</a:t>
            </a:r>
            <a:r>
              <a:rPr lang="zh-CN" altLang="en-US" sz="3600" b="1" spc="600" dirty="0"/>
              <a:t>资产系统的已办事项；</a:t>
            </a:r>
          </a:p>
        </p:txBody>
      </p:sp>
      <p:sp>
        <p:nvSpPr>
          <p:cNvPr id="33" name="文本占位符 8"/>
          <p:cNvSpPr txBox="1">
            <a:spLocks/>
          </p:cNvSpPr>
          <p:nvPr/>
        </p:nvSpPr>
        <p:spPr>
          <a:xfrm>
            <a:off x="575182" y="597112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36226203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432904" y="2455236"/>
            <a:ext cx="2900863" cy="405729"/>
          </a:xfrm>
          <a:prstGeom prst="rect">
            <a:avLst/>
          </a:prstGeom>
        </p:spPr>
      </p:pic>
      <p:sp>
        <p:nvSpPr>
          <p:cNvPr id="16" name="文本占位符 8"/>
          <p:cNvSpPr txBox="1">
            <a:spLocks/>
          </p:cNvSpPr>
          <p:nvPr/>
        </p:nvSpPr>
        <p:spPr>
          <a:xfrm>
            <a:off x="1580560" y="3611098"/>
            <a:ext cx="3924624"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a:t>无形资产入库；</a:t>
            </a:r>
            <a:endParaRPr lang="zh-CN" altLang="en-US" sz="3600" b="1" spc="600" dirty="0"/>
          </a:p>
        </p:txBody>
      </p:sp>
      <p:sp>
        <p:nvSpPr>
          <p:cNvPr id="28" name="文本占位符 8"/>
          <p:cNvSpPr txBox="1">
            <a:spLocks/>
          </p:cNvSpPr>
          <p:nvPr/>
        </p:nvSpPr>
        <p:spPr>
          <a:xfrm>
            <a:off x="1481672" y="1494240"/>
            <a:ext cx="8780916" cy="62065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资产管理系统中</a:t>
            </a:r>
            <a:r>
              <a:rPr lang="zh-CN" altLang="en-US" sz="4000" b="1" spc="600" dirty="0"/>
              <a:t>普通</a:t>
            </a:r>
            <a:r>
              <a:rPr lang="zh-CN" altLang="en-US" sz="4000" b="1" spc="600" dirty="0" smtClean="0"/>
              <a:t>用户的权限</a:t>
            </a:r>
            <a:endParaRPr lang="zh-CN" altLang="en-US" sz="4000" b="1" spc="600" dirty="0"/>
          </a:p>
        </p:txBody>
      </p:sp>
      <p:pic>
        <p:nvPicPr>
          <p:cNvPr id="29" name="Picture" descr="Picture"/>
          <p:cNvPicPr>
            <a:picLocks noChangeAspect="1"/>
          </p:cNvPicPr>
          <p:nvPr/>
        </p:nvPicPr>
        <p:blipFill>
          <a:blip r:embed="rId5" cstate="print"/>
          <a:stretch>
            <a:fillRect/>
          </a:stretch>
        </p:blipFill>
        <p:spPr>
          <a:xfrm>
            <a:off x="297673" y="3611098"/>
            <a:ext cx="1184000" cy="576000"/>
          </a:xfrm>
          <a:prstGeom prst="rect">
            <a:avLst/>
          </a:prstGeom>
        </p:spPr>
      </p:pic>
      <p:sp>
        <p:nvSpPr>
          <p:cNvPr id="30" name="文本占位符 8"/>
          <p:cNvSpPr txBox="1">
            <a:spLocks/>
          </p:cNvSpPr>
          <p:nvPr/>
        </p:nvSpPr>
        <p:spPr>
          <a:xfrm>
            <a:off x="664986" y="361109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5" cstate="print"/>
          <a:stretch>
            <a:fillRect/>
          </a:stretch>
        </p:blipFill>
        <p:spPr>
          <a:xfrm>
            <a:off x="297673" y="2853667"/>
            <a:ext cx="1208800" cy="576000"/>
          </a:xfrm>
          <a:prstGeom prst="rect">
            <a:avLst/>
          </a:prstGeom>
        </p:spPr>
      </p:pic>
      <p:sp>
        <p:nvSpPr>
          <p:cNvPr id="38" name="文本占位符 8"/>
          <p:cNvSpPr txBox="1">
            <a:spLocks/>
          </p:cNvSpPr>
          <p:nvPr/>
        </p:nvSpPr>
        <p:spPr>
          <a:xfrm>
            <a:off x="1580561" y="2853668"/>
            <a:ext cx="3924622" cy="54039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固定资产入库；</a:t>
            </a:r>
            <a:endParaRPr lang="zh-CN" altLang="en-US" sz="3600" b="1" spc="600" dirty="0"/>
          </a:p>
        </p:txBody>
      </p:sp>
      <p:sp>
        <p:nvSpPr>
          <p:cNvPr id="39" name="文本占位符 8"/>
          <p:cNvSpPr txBox="1">
            <a:spLocks/>
          </p:cNvSpPr>
          <p:nvPr/>
        </p:nvSpPr>
        <p:spPr>
          <a:xfrm>
            <a:off x="664986" y="2853667"/>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17" name="Picture" descr="Picture"/>
          <p:cNvPicPr>
            <a:picLocks noChangeAspect="1"/>
          </p:cNvPicPr>
          <p:nvPr/>
        </p:nvPicPr>
        <p:blipFill>
          <a:blip r:embed="rId5" cstate="print"/>
          <a:stretch>
            <a:fillRect/>
          </a:stretch>
        </p:blipFill>
        <p:spPr>
          <a:xfrm>
            <a:off x="297673" y="5015736"/>
            <a:ext cx="1184000" cy="576000"/>
          </a:xfrm>
          <a:prstGeom prst="rect">
            <a:avLst/>
          </a:prstGeom>
        </p:spPr>
      </p:pic>
      <p:sp>
        <p:nvSpPr>
          <p:cNvPr id="18" name="文本占位符 8"/>
          <p:cNvSpPr txBox="1">
            <a:spLocks/>
          </p:cNvSpPr>
          <p:nvPr/>
        </p:nvSpPr>
        <p:spPr>
          <a:xfrm>
            <a:off x="1580561" y="5015736"/>
            <a:ext cx="6525779"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查看个人保管</a:t>
            </a:r>
            <a:r>
              <a:rPr lang="zh-CN" altLang="en-US" sz="3600" b="1" spc="600" dirty="0" smtClean="0"/>
              <a:t>的无形</a:t>
            </a:r>
            <a:r>
              <a:rPr lang="zh-CN" altLang="en-US" sz="3600" b="1" spc="600" dirty="0"/>
              <a:t>资产；</a:t>
            </a:r>
          </a:p>
        </p:txBody>
      </p:sp>
      <p:sp>
        <p:nvSpPr>
          <p:cNvPr id="20" name="文本占位符 8"/>
          <p:cNvSpPr txBox="1">
            <a:spLocks/>
          </p:cNvSpPr>
          <p:nvPr/>
        </p:nvSpPr>
        <p:spPr>
          <a:xfrm>
            <a:off x="664986" y="501573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5" cstate="print"/>
          <a:stretch>
            <a:fillRect/>
          </a:stretch>
        </p:blipFill>
        <p:spPr>
          <a:xfrm>
            <a:off x="297671" y="4313417"/>
            <a:ext cx="1184000" cy="576000"/>
          </a:xfrm>
          <a:prstGeom prst="rect">
            <a:avLst/>
          </a:prstGeom>
        </p:spPr>
      </p:pic>
      <p:sp>
        <p:nvSpPr>
          <p:cNvPr id="34" name="文本占位符 8"/>
          <p:cNvSpPr txBox="1">
            <a:spLocks/>
          </p:cNvSpPr>
          <p:nvPr/>
        </p:nvSpPr>
        <p:spPr>
          <a:xfrm>
            <a:off x="1580559" y="4313417"/>
            <a:ext cx="679211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查看个人保管的</a:t>
            </a:r>
            <a:r>
              <a:rPr lang="zh-CN" altLang="en-US" sz="3600" b="1" spc="600" dirty="0" smtClean="0"/>
              <a:t>固定资产；</a:t>
            </a:r>
            <a:endParaRPr lang="zh-CN" altLang="en-US" sz="3600" b="1" spc="600" dirty="0"/>
          </a:p>
        </p:txBody>
      </p:sp>
      <p:sp>
        <p:nvSpPr>
          <p:cNvPr id="35" name="文本占位符 8"/>
          <p:cNvSpPr txBox="1">
            <a:spLocks/>
          </p:cNvSpPr>
          <p:nvPr/>
        </p:nvSpPr>
        <p:spPr>
          <a:xfrm>
            <a:off x="664984" y="431341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1712451382"/>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229623" cy="9063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175279" y="1679051"/>
            <a:ext cx="2900863" cy="405729"/>
          </a:xfrm>
          <a:prstGeom prst="rect">
            <a:avLst/>
          </a:prstGeom>
        </p:spPr>
      </p:pic>
      <p:sp>
        <p:nvSpPr>
          <p:cNvPr id="16" name="文本占位符 8"/>
          <p:cNvSpPr txBox="1">
            <a:spLocks/>
          </p:cNvSpPr>
          <p:nvPr/>
        </p:nvSpPr>
        <p:spPr>
          <a:xfrm>
            <a:off x="1491948" y="2927673"/>
            <a:ext cx="917132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查看个人保管的固定资产和无形资产；</a:t>
            </a:r>
            <a:endParaRPr lang="zh-CN" altLang="en-US" sz="3600" b="1" spc="600" dirty="0"/>
          </a:p>
        </p:txBody>
      </p:sp>
      <p:sp>
        <p:nvSpPr>
          <p:cNvPr id="28" name="文本占位符 8"/>
          <p:cNvSpPr txBox="1">
            <a:spLocks/>
          </p:cNvSpPr>
          <p:nvPr/>
        </p:nvSpPr>
        <p:spPr>
          <a:xfrm>
            <a:off x="3157741" y="1076061"/>
            <a:ext cx="8809358" cy="555045"/>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资产管理系统中院（部）领导的权限</a:t>
            </a:r>
          </a:p>
        </p:txBody>
      </p:sp>
      <p:pic>
        <p:nvPicPr>
          <p:cNvPr id="29" name="Picture" descr="Picture"/>
          <p:cNvPicPr>
            <a:picLocks noChangeAspect="1"/>
          </p:cNvPicPr>
          <p:nvPr/>
        </p:nvPicPr>
        <p:blipFill>
          <a:blip r:embed="rId5" cstate="print"/>
          <a:stretch>
            <a:fillRect/>
          </a:stretch>
        </p:blipFill>
        <p:spPr>
          <a:xfrm>
            <a:off x="209062" y="2927673"/>
            <a:ext cx="1184000" cy="576000"/>
          </a:xfrm>
          <a:prstGeom prst="rect">
            <a:avLst/>
          </a:prstGeom>
        </p:spPr>
      </p:pic>
      <p:sp>
        <p:nvSpPr>
          <p:cNvPr id="30" name="文本占位符 8"/>
          <p:cNvSpPr txBox="1">
            <a:spLocks/>
          </p:cNvSpPr>
          <p:nvPr/>
        </p:nvSpPr>
        <p:spPr>
          <a:xfrm>
            <a:off x="576375" y="2927673"/>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5" cstate="print"/>
          <a:stretch>
            <a:fillRect/>
          </a:stretch>
        </p:blipFill>
        <p:spPr>
          <a:xfrm>
            <a:off x="209062" y="2269319"/>
            <a:ext cx="1208800" cy="576000"/>
          </a:xfrm>
          <a:prstGeom prst="rect">
            <a:avLst/>
          </a:prstGeom>
        </p:spPr>
      </p:pic>
      <p:sp>
        <p:nvSpPr>
          <p:cNvPr id="38" name="文本占位符 8"/>
          <p:cNvSpPr txBox="1">
            <a:spLocks/>
          </p:cNvSpPr>
          <p:nvPr/>
        </p:nvSpPr>
        <p:spPr>
          <a:xfrm>
            <a:off x="1491950" y="2269320"/>
            <a:ext cx="3924622" cy="54039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固定资产入库；</a:t>
            </a:r>
            <a:endParaRPr lang="zh-CN" altLang="en-US" sz="3600" b="1" spc="600" dirty="0"/>
          </a:p>
        </p:txBody>
      </p:sp>
      <p:sp>
        <p:nvSpPr>
          <p:cNvPr id="39" name="文本占位符 8"/>
          <p:cNvSpPr txBox="1">
            <a:spLocks/>
          </p:cNvSpPr>
          <p:nvPr/>
        </p:nvSpPr>
        <p:spPr>
          <a:xfrm>
            <a:off x="576375" y="2269319"/>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21" name="Picture" descr="Picture"/>
          <p:cNvPicPr>
            <a:picLocks noChangeAspect="1"/>
          </p:cNvPicPr>
          <p:nvPr/>
        </p:nvPicPr>
        <p:blipFill>
          <a:blip r:embed="rId5" cstate="print"/>
          <a:stretch>
            <a:fillRect/>
          </a:stretch>
        </p:blipFill>
        <p:spPr>
          <a:xfrm>
            <a:off x="209063" y="4922876"/>
            <a:ext cx="1184000" cy="576000"/>
          </a:xfrm>
          <a:prstGeom prst="rect">
            <a:avLst/>
          </a:prstGeom>
        </p:spPr>
      </p:pic>
      <p:sp>
        <p:nvSpPr>
          <p:cNvPr id="23" name="文本占位符 8"/>
          <p:cNvSpPr txBox="1">
            <a:spLocks/>
          </p:cNvSpPr>
          <p:nvPr/>
        </p:nvSpPr>
        <p:spPr>
          <a:xfrm>
            <a:off x="1491951" y="4922876"/>
            <a:ext cx="941102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发起单位间资产调拨出本单位的流程</a:t>
            </a:r>
            <a:r>
              <a:rPr lang="zh-CN" altLang="en-US" sz="3600" b="1" spc="600" dirty="0" smtClean="0"/>
              <a:t>；</a:t>
            </a:r>
            <a:endParaRPr lang="zh-CN" altLang="en-US" sz="3600" b="1" spc="600" dirty="0"/>
          </a:p>
        </p:txBody>
      </p:sp>
      <p:sp>
        <p:nvSpPr>
          <p:cNvPr id="24" name="文本占位符 8"/>
          <p:cNvSpPr txBox="1">
            <a:spLocks/>
          </p:cNvSpPr>
          <p:nvPr/>
        </p:nvSpPr>
        <p:spPr>
          <a:xfrm>
            <a:off x="576376" y="492287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pic>
        <p:nvPicPr>
          <p:cNvPr id="22" name="Picture" descr="Picture"/>
          <p:cNvPicPr>
            <a:picLocks noChangeAspect="1"/>
          </p:cNvPicPr>
          <p:nvPr/>
        </p:nvPicPr>
        <p:blipFill>
          <a:blip r:embed="rId5" cstate="print"/>
          <a:stretch>
            <a:fillRect/>
          </a:stretch>
        </p:blipFill>
        <p:spPr>
          <a:xfrm>
            <a:off x="209062" y="5566457"/>
            <a:ext cx="1184000" cy="576000"/>
          </a:xfrm>
          <a:prstGeom prst="rect">
            <a:avLst/>
          </a:prstGeom>
        </p:spPr>
      </p:pic>
      <p:sp>
        <p:nvSpPr>
          <p:cNvPr id="25" name="文本占位符 8"/>
          <p:cNvSpPr txBox="1">
            <a:spLocks/>
          </p:cNvSpPr>
          <p:nvPr/>
        </p:nvSpPr>
        <p:spPr>
          <a:xfrm>
            <a:off x="1491950" y="5566457"/>
            <a:ext cx="81678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审批</a:t>
            </a:r>
            <a:r>
              <a:rPr lang="zh-CN" altLang="en-US" sz="3600" b="1" spc="600" dirty="0"/>
              <a:t>单位间资产</a:t>
            </a:r>
            <a:r>
              <a:rPr lang="zh-CN" altLang="en-US" sz="3600" b="1" spc="600" dirty="0" smtClean="0"/>
              <a:t>调拨中接收资产；</a:t>
            </a:r>
            <a:endParaRPr lang="zh-CN" altLang="en-US" sz="3600" b="1" spc="600" dirty="0"/>
          </a:p>
        </p:txBody>
      </p:sp>
      <p:sp>
        <p:nvSpPr>
          <p:cNvPr id="26" name="文本占位符 8"/>
          <p:cNvSpPr txBox="1">
            <a:spLocks/>
          </p:cNvSpPr>
          <p:nvPr/>
        </p:nvSpPr>
        <p:spPr>
          <a:xfrm>
            <a:off x="576375" y="556645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7</a:t>
            </a:r>
            <a:r>
              <a:rPr lang="zh-CN" altLang="en-US" sz="3600" dirty="0" smtClean="0">
                <a:solidFill>
                  <a:schemeClr val="bg1"/>
                </a:solidFill>
              </a:rPr>
              <a:t>、</a:t>
            </a:r>
            <a:endParaRPr lang="zh-CN" altLang="en-US" sz="3600" dirty="0">
              <a:solidFill>
                <a:schemeClr val="bg1"/>
              </a:solidFill>
            </a:endParaRPr>
          </a:p>
        </p:txBody>
      </p:sp>
      <p:pic>
        <p:nvPicPr>
          <p:cNvPr id="27" name="Picture" descr="Picture"/>
          <p:cNvPicPr>
            <a:picLocks noChangeAspect="1"/>
          </p:cNvPicPr>
          <p:nvPr/>
        </p:nvPicPr>
        <p:blipFill>
          <a:blip r:embed="rId5" cstate="print"/>
          <a:stretch>
            <a:fillRect/>
          </a:stretch>
        </p:blipFill>
        <p:spPr>
          <a:xfrm>
            <a:off x="6058831" y="2269319"/>
            <a:ext cx="1184000" cy="540397"/>
          </a:xfrm>
          <a:prstGeom prst="rect">
            <a:avLst/>
          </a:prstGeom>
        </p:spPr>
      </p:pic>
      <p:sp>
        <p:nvSpPr>
          <p:cNvPr id="31" name="文本占位符 8"/>
          <p:cNvSpPr txBox="1">
            <a:spLocks/>
          </p:cNvSpPr>
          <p:nvPr/>
        </p:nvSpPr>
        <p:spPr>
          <a:xfrm>
            <a:off x="7341720" y="2269319"/>
            <a:ext cx="378257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无形资产入库；</a:t>
            </a:r>
            <a:endParaRPr lang="zh-CN" altLang="en-US" sz="3600" b="1" spc="600" dirty="0"/>
          </a:p>
        </p:txBody>
      </p:sp>
      <p:sp>
        <p:nvSpPr>
          <p:cNvPr id="32" name="文本占位符 8"/>
          <p:cNvSpPr txBox="1">
            <a:spLocks/>
          </p:cNvSpPr>
          <p:nvPr/>
        </p:nvSpPr>
        <p:spPr>
          <a:xfrm>
            <a:off x="6426144" y="2269319"/>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5" cstate="print"/>
          <a:stretch>
            <a:fillRect/>
          </a:stretch>
        </p:blipFill>
        <p:spPr>
          <a:xfrm>
            <a:off x="215803" y="3586027"/>
            <a:ext cx="1184000" cy="576000"/>
          </a:xfrm>
          <a:prstGeom prst="rect">
            <a:avLst/>
          </a:prstGeom>
        </p:spPr>
      </p:pic>
      <p:sp>
        <p:nvSpPr>
          <p:cNvPr id="34" name="文本占位符 8"/>
          <p:cNvSpPr txBox="1">
            <a:spLocks/>
          </p:cNvSpPr>
          <p:nvPr/>
        </p:nvSpPr>
        <p:spPr>
          <a:xfrm>
            <a:off x="1498690" y="3586027"/>
            <a:ext cx="985490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查看本单位</a:t>
            </a:r>
            <a:r>
              <a:rPr lang="zh-CN" altLang="en-US" sz="3600" b="1" spc="600" dirty="0"/>
              <a:t>保管的固定资产和</a:t>
            </a:r>
            <a:r>
              <a:rPr lang="zh-CN" altLang="en-US" sz="3600" b="1" spc="600" dirty="0" smtClean="0"/>
              <a:t>无形资产</a:t>
            </a:r>
            <a:r>
              <a:rPr lang="zh-CN" altLang="en-US" sz="3600" b="1" spc="600" dirty="0"/>
              <a:t>；</a:t>
            </a:r>
          </a:p>
        </p:txBody>
      </p:sp>
      <p:sp>
        <p:nvSpPr>
          <p:cNvPr id="35" name="文本占位符 8"/>
          <p:cNvSpPr txBox="1">
            <a:spLocks/>
          </p:cNvSpPr>
          <p:nvPr/>
        </p:nvSpPr>
        <p:spPr>
          <a:xfrm>
            <a:off x="583116" y="358602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42" name="Picture" descr="Picture"/>
          <p:cNvPicPr>
            <a:picLocks noChangeAspect="1"/>
          </p:cNvPicPr>
          <p:nvPr/>
        </p:nvPicPr>
        <p:blipFill>
          <a:blip r:embed="rId5" cstate="print"/>
          <a:stretch>
            <a:fillRect/>
          </a:stretch>
        </p:blipFill>
        <p:spPr>
          <a:xfrm>
            <a:off x="209062" y="4264522"/>
            <a:ext cx="1184000" cy="576000"/>
          </a:xfrm>
          <a:prstGeom prst="rect">
            <a:avLst/>
          </a:prstGeom>
        </p:spPr>
      </p:pic>
      <p:sp>
        <p:nvSpPr>
          <p:cNvPr id="43" name="文本占位符 8"/>
          <p:cNvSpPr txBox="1">
            <a:spLocks/>
          </p:cNvSpPr>
          <p:nvPr/>
        </p:nvSpPr>
        <p:spPr>
          <a:xfrm>
            <a:off x="1491951" y="4264522"/>
            <a:ext cx="917132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单位内的资产调拨（更换保管人）；</a:t>
            </a:r>
            <a:endParaRPr lang="zh-CN" altLang="en-US" sz="3600" b="1" spc="600" dirty="0"/>
          </a:p>
        </p:txBody>
      </p:sp>
      <p:sp>
        <p:nvSpPr>
          <p:cNvPr id="44" name="文本占位符 8"/>
          <p:cNvSpPr txBox="1">
            <a:spLocks/>
          </p:cNvSpPr>
          <p:nvPr/>
        </p:nvSpPr>
        <p:spPr>
          <a:xfrm>
            <a:off x="576375" y="426452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45" name="Picture" descr="Picture"/>
          <p:cNvPicPr>
            <a:picLocks noChangeAspect="1"/>
          </p:cNvPicPr>
          <p:nvPr/>
        </p:nvPicPr>
        <p:blipFill>
          <a:blip r:embed="rId5" cstate="print"/>
          <a:stretch>
            <a:fillRect/>
          </a:stretch>
        </p:blipFill>
        <p:spPr>
          <a:xfrm>
            <a:off x="225624" y="6210038"/>
            <a:ext cx="1184000" cy="576000"/>
          </a:xfrm>
          <a:prstGeom prst="rect">
            <a:avLst/>
          </a:prstGeom>
        </p:spPr>
      </p:pic>
      <p:sp>
        <p:nvSpPr>
          <p:cNvPr id="46" name="文本占位符 8"/>
          <p:cNvSpPr txBox="1">
            <a:spLocks/>
          </p:cNvSpPr>
          <p:nvPr/>
        </p:nvSpPr>
        <p:spPr>
          <a:xfrm>
            <a:off x="1508512" y="6210038"/>
            <a:ext cx="92169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审批固定资产</a:t>
            </a:r>
            <a:r>
              <a:rPr lang="zh-CN" altLang="en-US" sz="3600" b="1" spc="600" dirty="0" smtClean="0"/>
              <a:t>和无形资产报废处置；</a:t>
            </a:r>
            <a:endParaRPr lang="zh-CN" altLang="en-US" sz="3600" b="1" spc="600" dirty="0"/>
          </a:p>
        </p:txBody>
      </p:sp>
      <p:sp>
        <p:nvSpPr>
          <p:cNvPr id="47" name="文本占位符 8"/>
          <p:cNvSpPr txBox="1">
            <a:spLocks/>
          </p:cNvSpPr>
          <p:nvPr/>
        </p:nvSpPr>
        <p:spPr>
          <a:xfrm>
            <a:off x="530493" y="621003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8</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975868283"/>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229623" cy="9063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41518" y="1343611"/>
            <a:ext cx="2900863" cy="405729"/>
          </a:xfrm>
          <a:prstGeom prst="rect">
            <a:avLst/>
          </a:prstGeom>
        </p:spPr>
      </p:pic>
      <p:sp>
        <p:nvSpPr>
          <p:cNvPr id="16" name="文本占位符 8"/>
          <p:cNvSpPr txBox="1">
            <a:spLocks/>
          </p:cNvSpPr>
          <p:nvPr/>
        </p:nvSpPr>
        <p:spPr>
          <a:xfrm>
            <a:off x="1491952" y="2289460"/>
            <a:ext cx="917132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查看个人保管的固定资产和无形资产；</a:t>
            </a:r>
            <a:endParaRPr lang="zh-CN" altLang="en-US" sz="3600" b="1" spc="600" dirty="0"/>
          </a:p>
        </p:txBody>
      </p:sp>
      <p:sp>
        <p:nvSpPr>
          <p:cNvPr id="28" name="文本占位符 8"/>
          <p:cNvSpPr txBox="1">
            <a:spLocks/>
          </p:cNvSpPr>
          <p:nvPr/>
        </p:nvSpPr>
        <p:spPr>
          <a:xfrm>
            <a:off x="3157741" y="1076061"/>
            <a:ext cx="8203303" cy="555045"/>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资产管理系统中</a:t>
            </a:r>
            <a:r>
              <a:rPr lang="zh-CN" altLang="en-US" sz="3600" b="1" spc="600" dirty="0"/>
              <a:t>资产</a:t>
            </a:r>
            <a:r>
              <a:rPr lang="zh-CN" altLang="en-US" sz="3600" b="1" spc="600" dirty="0" smtClean="0"/>
              <a:t>管理员的权限</a:t>
            </a:r>
            <a:endParaRPr lang="zh-CN" altLang="en-US" sz="3600" b="1" spc="600" dirty="0"/>
          </a:p>
        </p:txBody>
      </p:sp>
      <p:pic>
        <p:nvPicPr>
          <p:cNvPr id="29" name="Picture" descr="Picture"/>
          <p:cNvPicPr>
            <a:picLocks noChangeAspect="1"/>
          </p:cNvPicPr>
          <p:nvPr/>
        </p:nvPicPr>
        <p:blipFill>
          <a:blip r:embed="rId5" cstate="print"/>
          <a:stretch>
            <a:fillRect/>
          </a:stretch>
        </p:blipFill>
        <p:spPr>
          <a:xfrm>
            <a:off x="209066" y="2289460"/>
            <a:ext cx="1184000" cy="576000"/>
          </a:xfrm>
          <a:prstGeom prst="rect">
            <a:avLst/>
          </a:prstGeom>
        </p:spPr>
      </p:pic>
      <p:sp>
        <p:nvSpPr>
          <p:cNvPr id="30" name="文本占位符 8"/>
          <p:cNvSpPr txBox="1">
            <a:spLocks/>
          </p:cNvSpPr>
          <p:nvPr/>
        </p:nvSpPr>
        <p:spPr>
          <a:xfrm>
            <a:off x="576379" y="228946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5" cstate="print"/>
          <a:stretch>
            <a:fillRect/>
          </a:stretch>
        </p:blipFill>
        <p:spPr>
          <a:xfrm>
            <a:off x="209066" y="1631106"/>
            <a:ext cx="1208800" cy="576000"/>
          </a:xfrm>
          <a:prstGeom prst="rect">
            <a:avLst/>
          </a:prstGeom>
        </p:spPr>
      </p:pic>
      <p:sp>
        <p:nvSpPr>
          <p:cNvPr id="38" name="文本占位符 8"/>
          <p:cNvSpPr txBox="1">
            <a:spLocks/>
          </p:cNvSpPr>
          <p:nvPr/>
        </p:nvSpPr>
        <p:spPr>
          <a:xfrm>
            <a:off x="1491954" y="1631107"/>
            <a:ext cx="3924622" cy="54039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固定资产入库；</a:t>
            </a:r>
            <a:endParaRPr lang="zh-CN" altLang="en-US" sz="3600" b="1" spc="600" dirty="0"/>
          </a:p>
        </p:txBody>
      </p:sp>
      <p:sp>
        <p:nvSpPr>
          <p:cNvPr id="39" name="文本占位符 8"/>
          <p:cNvSpPr txBox="1">
            <a:spLocks/>
          </p:cNvSpPr>
          <p:nvPr/>
        </p:nvSpPr>
        <p:spPr>
          <a:xfrm>
            <a:off x="576379" y="1631106"/>
            <a:ext cx="104933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17" name="Picture" descr="Picture"/>
          <p:cNvPicPr>
            <a:picLocks noChangeAspect="1"/>
          </p:cNvPicPr>
          <p:nvPr/>
        </p:nvPicPr>
        <p:blipFill>
          <a:blip r:embed="rId5" cstate="print"/>
          <a:stretch>
            <a:fillRect/>
          </a:stretch>
        </p:blipFill>
        <p:spPr>
          <a:xfrm>
            <a:off x="225624" y="3606168"/>
            <a:ext cx="1184000" cy="576000"/>
          </a:xfrm>
          <a:prstGeom prst="rect">
            <a:avLst/>
          </a:prstGeom>
        </p:spPr>
      </p:pic>
      <p:sp>
        <p:nvSpPr>
          <p:cNvPr id="18" name="文本占位符 8"/>
          <p:cNvSpPr txBox="1">
            <a:spLocks/>
          </p:cNvSpPr>
          <p:nvPr/>
        </p:nvSpPr>
        <p:spPr>
          <a:xfrm>
            <a:off x="1508513" y="3606168"/>
            <a:ext cx="430636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一卡多物的拆分；</a:t>
            </a:r>
            <a:endParaRPr lang="zh-CN" altLang="en-US" sz="3600" b="1" spc="600" dirty="0"/>
          </a:p>
        </p:txBody>
      </p:sp>
      <p:sp>
        <p:nvSpPr>
          <p:cNvPr id="20" name="文本占位符 8"/>
          <p:cNvSpPr txBox="1">
            <a:spLocks/>
          </p:cNvSpPr>
          <p:nvPr/>
        </p:nvSpPr>
        <p:spPr>
          <a:xfrm>
            <a:off x="592937" y="360616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5</a:t>
            </a:r>
            <a:r>
              <a:rPr lang="zh-CN" altLang="en-US" sz="3600" dirty="0" smtClean="0">
                <a:solidFill>
                  <a:schemeClr val="bg1"/>
                </a:solidFill>
              </a:rPr>
              <a:t>、</a:t>
            </a:r>
            <a:endParaRPr lang="zh-CN" altLang="en-US" sz="3600" dirty="0">
              <a:solidFill>
                <a:schemeClr val="bg1"/>
              </a:solidFill>
            </a:endParaRPr>
          </a:p>
        </p:txBody>
      </p:sp>
      <p:pic>
        <p:nvPicPr>
          <p:cNvPr id="21" name="Picture" descr="Picture"/>
          <p:cNvPicPr>
            <a:picLocks noChangeAspect="1"/>
          </p:cNvPicPr>
          <p:nvPr/>
        </p:nvPicPr>
        <p:blipFill>
          <a:blip r:embed="rId5" cstate="print"/>
          <a:stretch>
            <a:fillRect/>
          </a:stretch>
        </p:blipFill>
        <p:spPr>
          <a:xfrm>
            <a:off x="209063" y="4922876"/>
            <a:ext cx="1184000" cy="576000"/>
          </a:xfrm>
          <a:prstGeom prst="rect">
            <a:avLst/>
          </a:prstGeom>
        </p:spPr>
      </p:pic>
      <p:sp>
        <p:nvSpPr>
          <p:cNvPr id="23" name="文本占位符 8"/>
          <p:cNvSpPr txBox="1">
            <a:spLocks/>
          </p:cNvSpPr>
          <p:nvPr/>
        </p:nvSpPr>
        <p:spPr>
          <a:xfrm>
            <a:off x="1491951" y="4922876"/>
            <a:ext cx="9411022"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a:t>发起单位间资产调拨出本单位的流程</a:t>
            </a:r>
            <a:r>
              <a:rPr lang="zh-CN" altLang="en-US" sz="3600" b="1" spc="600" dirty="0" smtClean="0"/>
              <a:t>；</a:t>
            </a:r>
            <a:endParaRPr lang="zh-CN" altLang="en-US" sz="3600" b="1" spc="600" dirty="0"/>
          </a:p>
        </p:txBody>
      </p:sp>
      <p:sp>
        <p:nvSpPr>
          <p:cNvPr id="24" name="文本占位符 8"/>
          <p:cNvSpPr txBox="1">
            <a:spLocks/>
          </p:cNvSpPr>
          <p:nvPr/>
        </p:nvSpPr>
        <p:spPr>
          <a:xfrm>
            <a:off x="576376" y="492287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8</a:t>
            </a:r>
            <a:r>
              <a:rPr lang="zh-CN" altLang="en-US" sz="3600" dirty="0" smtClean="0">
                <a:solidFill>
                  <a:schemeClr val="bg1"/>
                </a:solidFill>
              </a:rPr>
              <a:t>、</a:t>
            </a:r>
            <a:endParaRPr lang="zh-CN" altLang="en-US" sz="3600" dirty="0">
              <a:solidFill>
                <a:schemeClr val="bg1"/>
              </a:solidFill>
            </a:endParaRPr>
          </a:p>
        </p:txBody>
      </p:sp>
      <p:pic>
        <p:nvPicPr>
          <p:cNvPr id="22" name="Picture" descr="Picture"/>
          <p:cNvPicPr>
            <a:picLocks noChangeAspect="1"/>
          </p:cNvPicPr>
          <p:nvPr/>
        </p:nvPicPr>
        <p:blipFill>
          <a:blip r:embed="rId5" cstate="print"/>
          <a:stretch>
            <a:fillRect/>
          </a:stretch>
        </p:blipFill>
        <p:spPr>
          <a:xfrm>
            <a:off x="209062" y="5566457"/>
            <a:ext cx="1184000" cy="576000"/>
          </a:xfrm>
          <a:prstGeom prst="rect">
            <a:avLst/>
          </a:prstGeom>
        </p:spPr>
      </p:pic>
      <p:sp>
        <p:nvSpPr>
          <p:cNvPr id="25" name="文本占位符 8"/>
          <p:cNvSpPr txBox="1">
            <a:spLocks/>
          </p:cNvSpPr>
          <p:nvPr/>
        </p:nvSpPr>
        <p:spPr>
          <a:xfrm>
            <a:off x="1491950" y="5566457"/>
            <a:ext cx="81678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审批</a:t>
            </a:r>
            <a:r>
              <a:rPr lang="zh-CN" altLang="en-US" sz="3600" b="1" spc="600" dirty="0"/>
              <a:t>单位间资产</a:t>
            </a:r>
            <a:r>
              <a:rPr lang="zh-CN" altLang="en-US" sz="3600" b="1" spc="600" dirty="0" smtClean="0"/>
              <a:t>调拨中接收资产；</a:t>
            </a:r>
            <a:endParaRPr lang="zh-CN" altLang="en-US" sz="3600" b="1" spc="600" dirty="0"/>
          </a:p>
        </p:txBody>
      </p:sp>
      <p:sp>
        <p:nvSpPr>
          <p:cNvPr id="26" name="文本占位符 8"/>
          <p:cNvSpPr txBox="1">
            <a:spLocks/>
          </p:cNvSpPr>
          <p:nvPr/>
        </p:nvSpPr>
        <p:spPr>
          <a:xfrm>
            <a:off x="576375" y="556645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9</a:t>
            </a:r>
            <a:r>
              <a:rPr lang="zh-CN" altLang="en-US" sz="3600" dirty="0" smtClean="0">
                <a:solidFill>
                  <a:schemeClr val="bg1"/>
                </a:solidFill>
              </a:rPr>
              <a:t>、</a:t>
            </a:r>
            <a:endParaRPr lang="zh-CN" altLang="en-US" sz="3600" dirty="0">
              <a:solidFill>
                <a:schemeClr val="bg1"/>
              </a:solidFill>
            </a:endParaRPr>
          </a:p>
        </p:txBody>
      </p:sp>
      <p:pic>
        <p:nvPicPr>
          <p:cNvPr id="27" name="Picture" descr="Picture"/>
          <p:cNvPicPr>
            <a:picLocks noChangeAspect="1"/>
          </p:cNvPicPr>
          <p:nvPr/>
        </p:nvPicPr>
        <p:blipFill>
          <a:blip r:embed="rId5" cstate="print"/>
          <a:stretch>
            <a:fillRect/>
          </a:stretch>
        </p:blipFill>
        <p:spPr>
          <a:xfrm>
            <a:off x="6058835" y="1631106"/>
            <a:ext cx="1184000" cy="576000"/>
          </a:xfrm>
          <a:prstGeom prst="rect">
            <a:avLst/>
          </a:prstGeom>
        </p:spPr>
      </p:pic>
      <p:sp>
        <p:nvSpPr>
          <p:cNvPr id="31" name="文本占位符 8"/>
          <p:cNvSpPr txBox="1">
            <a:spLocks/>
          </p:cNvSpPr>
          <p:nvPr/>
        </p:nvSpPr>
        <p:spPr>
          <a:xfrm>
            <a:off x="7341724" y="1631106"/>
            <a:ext cx="378257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无形资产入库；</a:t>
            </a:r>
            <a:endParaRPr lang="zh-CN" altLang="en-US" sz="3600" b="1" spc="600" dirty="0"/>
          </a:p>
        </p:txBody>
      </p:sp>
      <p:sp>
        <p:nvSpPr>
          <p:cNvPr id="32" name="文本占位符 8"/>
          <p:cNvSpPr txBox="1">
            <a:spLocks/>
          </p:cNvSpPr>
          <p:nvPr/>
        </p:nvSpPr>
        <p:spPr>
          <a:xfrm>
            <a:off x="6426148" y="1631106"/>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5" cstate="print"/>
          <a:stretch>
            <a:fillRect/>
          </a:stretch>
        </p:blipFill>
        <p:spPr>
          <a:xfrm>
            <a:off x="215807" y="2947814"/>
            <a:ext cx="1184000" cy="576000"/>
          </a:xfrm>
          <a:prstGeom prst="rect">
            <a:avLst/>
          </a:prstGeom>
        </p:spPr>
      </p:pic>
      <p:sp>
        <p:nvSpPr>
          <p:cNvPr id="34" name="文本占位符 8"/>
          <p:cNvSpPr txBox="1">
            <a:spLocks/>
          </p:cNvSpPr>
          <p:nvPr/>
        </p:nvSpPr>
        <p:spPr>
          <a:xfrm>
            <a:off x="1498694" y="2947814"/>
            <a:ext cx="985490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查看本单位</a:t>
            </a:r>
            <a:r>
              <a:rPr lang="zh-CN" altLang="en-US" sz="3600" b="1" spc="600" dirty="0"/>
              <a:t>保管的固定资产和</a:t>
            </a:r>
            <a:r>
              <a:rPr lang="zh-CN" altLang="en-US" sz="3600" b="1" spc="600" dirty="0" smtClean="0"/>
              <a:t>无形资产</a:t>
            </a:r>
            <a:r>
              <a:rPr lang="zh-CN" altLang="en-US" sz="3600" b="1" spc="600" dirty="0"/>
              <a:t>；</a:t>
            </a:r>
          </a:p>
        </p:txBody>
      </p:sp>
      <p:sp>
        <p:nvSpPr>
          <p:cNvPr id="35" name="文本占位符 8"/>
          <p:cNvSpPr txBox="1">
            <a:spLocks/>
          </p:cNvSpPr>
          <p:nvPr/>
        </p:nvSpPr>
        <p:spPr>
          <a:xfrm>
            <a:off x="583120" y="2947814"/>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pic>
        <p:nvPicPr>
          <p:cNvPr id="36" name="Picture" descr="Picture"/>
          <p:cNvPicPr>
            <a:picLocks noChangeAspect="1"/>
          </p:cNvPicPr>
          <p:nvPr/>
        </p:nvPicPr>
        <p:blipFill>
          <a:blip r:embed="rId5" cstate="print"/>
          <a:stretch>
            <a:fillRect/>
          </a:stretch>
        </p:blipFill>
        <p:spPr>
          <a:xfrm>
            <a:off x="6075393" y="3620941"/>
            <a:ext cx="1184000" cy="576000"/>
          </a:xfrm>
          <a:prstGeom prst="rect">
            <a:avLst/>
          </a:prstGeom>
        </p:spPr>
      </p:pic>
      <p:sp>
        <p:nvSpPr>
          <p:cNvPr id="40" name="文本占位符 8"/>
          <p:cNvSpPr txBox="1">
            <a:spLocks/>
          </p:cNvSpPr>
          <p:nvPr/>
        </p:nvSpPr>
        <p:spPr>
          <a:xfrm>
            <a:off x="7358281" y="3620941"/>
            <a:ext cx="476800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修改资产的存放地；</a:t>
            </a:r>
            <a:endParaRPr lang="zh-CN" altLang="en-US" sz="3600" b="1" spc="600" dirty="0"/>
          </a:p>
        </p:txBody>
      </p:sp>
      <p:sp>
        <p:nvSpPr>
          <p:cNvPr id="41" name="文本占位符 8"/>
          <p:cNvSpPr txBox="1">
            <a:spLocks/>
          </p:cNvSpPr>
          <p:nvPr/>
        </p:nvSpPr>
        <p:spPr>
          <a:xfrm>
            <a:off x="6442706" y="362094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6</a:t>
            </a:r>
            <a:r>
              <a:rPr lang="zh-CN" altLang="en-US" sz="3600" dirty="0" smtClean="0">
                <a:solidFill>
                  <a:schemeClr val="bg1"/>
                </a:solidFill>
              </a:rPr>
              <a:t>、</a:t>
            </a:r>
            <a:endParaRPr lang="zh-CN" altLang="en-US" sz="3600" dirty="0">
              <a:solidFill>
                <a:schemeClr val="bg1"/>
              </a:solidFill>
            </a:endParaRPr>
          </a:p>
        </p:txBody>
      </p:sp>
      <p:pic>
        <p:nvPicPr>
          <p:cNvPr id="42" name="Picture" descr="Picture"/>
          <p:cNvPicPr>
            <a:picLocks noChangeAspect="1"/>
          </p:cNvPicPr>
          <p:nvPr/>
        </p:nvPicPr>
        <p:blipFill>
          <a:blip r:embed="rId5" cstate="print"/>
          <a:stretch>
            <a:fillRect/>
          </a:stretch>
        </p:blipFill>
        <p:spPr>
          <a:xfrm>
            <a:off x="209062" y="4264522"/>
            <a:ext cx="1184000" cy="576000"/>
          </a:xfrm>
          <a:prstGeom prst="rect">
            <a:avLst/>
          </a:prstGeom>
        </p:spPr>
      </p:pic>
      <p:sp>
        <p:nvSpPr>
          <p:cNvPr id="43" name="文本占位符 8"/>
          <p:cNvSpPr txBox="1">
            <a:spLocks/>
          </p:cNvSpPr>
          <p:nvPr/>
        </p:nvSpPr>
        <p:spPr>
          <a:xfrm>
            <a:off x="1491951" y="4264522"/>
            <a:ext cx="917132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单位内的资产调拨（更换保管人）；</a:t>
            </a:r>
            <a:endParaRPr lang="zh-CN" altLang="en-US" sz="3600" b="1" spc="600" dirty="0"/>
          </a:p>
        </p:txBody>
      </p:sp>
      <p:sp>
        <p:nvSpPr>
          <p:cNvPr id="44" name="文本占位符 8"/>
          <p:cNvSpPr txBox="1">
            <a:spLocks/>
          </p:cNvSpPr>
          <p:nvPr/>
        </p:nvSpPr>
        <p:spPr>
          <a:xfrm>
            <a:off x="576375" y="426452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7</a:t>
            </a:r>
            <a:r>
              <a:rPr lang="zh-CN" altLang="en-US" sz="3600" dirty="0" smtClean="0">
                <a:solidFill>
                  <a:schemeClr val="bg1"/>
                </a:solidFill>
              </a:rPr>
              <a:t>、</a:t>
            </a:r>
            <a:endParaRPr lang="zh-CN" altLang="en-US" sz="3600" dirty="0">
              <a:solidFill>
                <a:schemeClr val="bg1"/>
              </a:solidFill>
            </a:endParaRPr>
          </a:p>
        </p:txBody>
      </p:sp>
      <p:pic>
        <p:nvPicPr>
          <p:cNvPr id="45" name="Picture" descr="Picture"/>
          <p:cNvPicPr>
            <a:picLocks noChangeAspect="1"/>
          </p:cNvPicPr>
          <p:nvPr/>
        </p:nvPicPr>
        <p:blipFill>
          <a:blip r:embed="rId5" cstate="print"/>
          <a:stretch>
            <a:fillRect/>
          </a:stretch>
        </p:blipFill>
        <p:spPr>
          <a:xfrm>
            <a:off x="225624" y="6210038"/>
            <a:ext cx="1184000" cy="576000"/>
          </a:xfrm>
          <a:prstGeom prst="rect">
            <a:avLst/>
          </a:prstGeom>
        </p:spPr>
      </p:pic>
      <p:sp>
        <p:nvSpPr>
          <p:cNvPr id="46" name="文本占位符 8"/>
          <p:cNvSpPr txBox="1">
            <a:spLocks/>
          </p:cNvSpPr>
          <p:nvPr/>
        </p:nvSpPr>
        <p:spPr>
          <a:xfrm>
            <a:off x="1508512" y="6210038"/>
            <a:ext cx="9216911"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b="1" spc="600" dirty="0" smtClean="0"/>
              <a:t>固定资产和无形资产报废处置申请；</a:t>
            </a:r>
            <a:endParaRPr lang="zh-CN" altLang="en-US" sz="3600" b="1" spc="600" dirty="0"/>
          </a:p>
        </p:txBody>
      </p:sp>
      <p:sp>
        <p:nvSpPr>
          <p:cNvPr id="47" name="文本占位符 8"/>
          <p:cNvSpPr txBox="1">
            <a:spLocks/>
          </p:cNvSpPr>
          <p:nvPr/>
        </p:nvSpPr>
        <p:spPr>
          <a:xfrm>
            <a:off x="441427" y="622481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10</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428283272"/>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721268" y="1627098"/>
            <a:ext cx="2900863" cy="405729"/>
          </a:xfrm>
          <a:prstGeom prst="rect">
            <a:avLst/>
          </a:prstGeom>
        </p:spPr>
      </p:pic>
      <p:sp>
        <p:nvSpPr>
          <p:cNvPr id="28" name="文本占位符 8"/>
          <p:cNvSpPr txBox="1">
            <a:spLocks/>
          </p:cNvSpPr>
          <p:nvPr/>
        </p:nvSpPr>
        <p:spPr>
          <a:xfrm>
            <a:off x="3567243" y="1217902"/>
            <a:ext cx="6491155" cy="61976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二、</a:t>
            </a:r>
            <a:r>
              <a:rPr lang="en-US" altLang="zh-CN" sz="4000" b="1" spc="600" dirty="0" smtClean="0"/>
              <a:t>2025</a:t>
            </a:r>
            <a:r>
              <a:rPr lang="zh-CN" altLang="en-US" sz="4000" b="1" spc="600" dirty="0" smtClean="0"/>
              <a:t>年度</a:t>
            </a:r>
            <a:r>
              <a:rPr lang="zh-CN" altLang="en-US" sz="4000" b="1" spc="600" dirty="0"/>
              <a:t>资产核查</a:t>
            </a:r>
          </a:p>
        </p:txBody>
      </p:sp>
      <p:sp>
        <p:nvSpPr>
          <p:cNvPr id="47" name="文本占位符 8"/>
          <p:cNvSpPr txBox="1">
            <a:spLocks/>
          </p:cNvSpPr>
          <p:nvPr/>
        </p:nvSpPr>
        <p:spPr>
          <a:xfrm>
            <a:off x="355160" y="2059170"/>
            <a:ext cx="5269263"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一）</a:t>
            </a:r>
            <a:r>
              <a:rPr lang="zh-CN" altLang="en-US" sz="2400" b="1" dirty="0"/>
              <a:t>截止</a:t>
            </a:r>
            <a:r>
              <a:rPr lang="zh-CN" altLang="en-US" sz="2400" b="1" dirty="0" smtClean="0"/>
              <a:t>时间：</a:t>
            </a:r>
            <a:r>
              <a:rPr lang="en-US" altLang="zh-CN" sz="2400" b="1" dirty="0" smtClean="0"/>
              <a:t>2025</a:t>
            </a:r>
            <a:r>
              <a:rPr lang="zh-CN" altLang="en-US" sz="2400" b="1" dirty="0" smtClean="0"/>
              <a:t>年</a:t>
            </a:r>
            <a:r>
              <a:rPr lang="en-US" altLang="zh-CN" sz="2400" b="1" dirty="0" smtClean="0"/>
              <a:t>12</a:t>
            </a:r>
            <a:r>
              <a:rPr lang="zh-CN" altLang="en-US" sz="2400" b="1" dirty="0" smtClean="0"/>
              <a:t>月</a:t>
            </a:r>
            <a:r>
              <a:rPr lang="en-US" altLang="zh-CN" sz="2400" b="1" dirty="0" smtClean="0"/>
              <a:t>6</a:t>
            </a:r>
            <a:r>
              <a:rPr lang="zh-CN" altLang="en-US" sz="2400" b="1" dirty="0" smtClean="0"/>
              <a:t>日</a:t>
            </a:r>
            <a:endParaRPr lang="zh-CN" altLang="en-US" sz="2400" b="1" dirty="0"/>
          </a:p>
        </p:txBody>
      </p:sp>
      <p:sp>
        <p:nvSpPr>
          <p:cNvPr id="49" name="文本占位符 8"/>
          <p:cNvSpPr txBox="1">
            <a:spLocks/>
          </p:cNvSpPr>
          <p:nvPr/>
        </p:nvSpPr>
        <p:spPr>
          <a:xfrm>
            <a:off x="355158" y="2598707"/>
            <a:ext cx="2396667"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二）工作内容：</a:t>
            </a:r>
            <a:endParaRPr lang="zh-CN" altLang="en-US" sz="2400" b="1" dirty="0"/>
          </a:p>
        </p:txBody>
      </p:sp>
      <p:sp>
        <p:nvSpPr>
          <p:cNvPr id="55" name="文本占位符 8"/>
          <p:cNvSpPr txBox="1">
            <a:spLocks/>
          </p:cNvSpPr>
          <p:nvPr/>
        </p:nvSpPr>
        <p:spPr>
          <a:xfrm>
            <a:off x="355158" y="5731195"/>
            <a:ext cx="2258646" cy="51765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三）</a:t>
            </a:r>
            <a:r>
              <a:rPr lang="zh-CN" altLang="en-US" sz="2400" b="1" dirty="0" smtClean="0">
                <a:solidFill>
                  <a:srgbClr val="FF0000"/>
                </a:solidFill>
              </a:rPr>
              <a:t>友情提醒</a:t>
            </a:r>
            <a:endParaRPr lang="zh-CN" altLang="en-US" sz="2400" b="1" dirty="0">
              <a:solidFill>
                <a:srgbClr val="FF0000"/>
              </a:solidFill>
            </a:endParaRPr>
          </a:p>
        </p:txBody>
      </p:sp>
      <p:sp>
        <p:nvSpPr>
          <p:cNvPr id="14" name="文本占位符 8"/>
          <p:cNvSpPr txBox="1">
            <a:spLocks/>
          </p:cNvSpPr>
          <p:nvPr/>
        </p:nvSpPr>
        <p:spPr>
          <a:xfrm>
            <a:off x="999242" y="3041716"/>
            <a:ext cx="8579762"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、全面核查本单位使用和保管的</a:t>
            </a:r>
            <a:r>
              <a:rPr lang="zh-CN" altLang="en-US" sz="1800" b="1" dirty="0"/>
              <a:t>的资产（</a:t>
            </a:r>
            <a:r>
              <a:rPr lang="zh-CN" altLang="en-US" sz="1800" b="1" dirty="0">
                <a:solidFill>
                  <a:srgbClr val="FF0000"/>
                </a:solidFill>
              </a:rPr>
              <a:t>固定资产</a:t>
            </a:r>
            <a:r>
              <a:rPr lang="zh-CN" altLang="en-US" sz="1800" b="1" dirty="0"/>
              <a:t>、</a:t>
            </a:r>
            <a:r>
              <a:rPr lang="zh-CN" altLang="en-US" sz="1800" b="1" dirty="0">
                <a:solidFill>
                  <a:srgbClr val="FF0000"/>
                </a:solidFill>
              </a:rPr>
              <a:t>无形资产</a:t>
            </a:r>
            <a:r>
              <a:rPr lang="zh-CN" altLang="en-US" sz="1800" b="1" dirty="0"/>
              <a:t>以及</a:t>
            </a:r>
            <a:r>
              <a:rPr lang="zh-CN" altLang="en-US" sz="1800" b="1" dirty="0">
                <a:solidFill>
                  <a:srgbClr val="FF0000"/>
                </a:solidFill>
              </a:rPr>
              <a:t>低值耐用品</a:t>
            </a:r>
            <a:r>
              <a:rPr lang="zh-CN" altLang="en-US" sz="1800" b="1" dirty="0"/>
              <a:t>）</a:t>
            </a:r>
            <a:r>
              <a:rPr lang="zh-CN" altLang="en-US" sz="1800" b="1" dirty="0" smtClean="0"/>
              <a:t>；</a:t>
            </a:r>
            <a:endParaRPr lang="zh-CN" altLang="en-US" sz="1800" b="1" dirty="0"/>
          </a:p>
        </p:txBody>
      </p:sp>
      <p:sp>
        <p:nvSpPr>
          <p:cNvPr id="15" name="文本占位符 8"/>
          <p:cNvSpPr txBox="1">
            <a:spLocks/>
          </p:cNvSpPr>
          <p:nvPr/>
        </p:nvSpPr>
        <p:spPr>
          <a:xfrm>
            <a:off x="999243" y="3391886"/>
            <a:ext cx="2925055"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2</a:t>
            </a:r>
            <a:r>
              <a:rPr lang="zh-CN" altLang="en-US" sz="1800" b="1" dirty="0" smtClean="0"/>
              <a:t>、</a:t>
            </a:r>
            <a:r>
              <a:rPr lang="zh-CN" altLang="en-US" sz="1800" b="1" dirty="0"/>
              <a:t>标签遗漏及时补打粘贴</a:t>
            </a:r>
            <a:r>
              <a:rPr lang="zh-CN" altLang="en-US" sz="1800" b="1" dirty="0" smtClean="0"/>
              <a:t>；</a:t>
            </a:r>
            <a:endParaRPr lang="zh-CN" altLang="en-US" sz="1800" b="1" dirty="0"/>
          </a:p>
        </p:txBody>
      </p:sp>
      <p:sp>
        <p:nvSpPr>
          <p:cNvPr id="16" name="文本占位符 8"/>
          <p:cNvSpPr txBox="1">
            <a:spLocks/>
          </p:cNvSpPr>
          <p:nvPr/>
        </p:nvSpPr>
        <p:spPr>
          <a:xfrm>
            <a:off x="999243" y="3742056"/>
            <a:ext cx="7035046"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3</a:t>
            </a:r>
            <a:r>
              <a:rPr lang="zh-CN" altLang="en-US" sz="1800" b="1" dirty="0" smtClean="0"/>
              <a:t>、资产系统中</a:t>
            </a:r>
            <a:r>
              <a:rPr lang="zh-CN" altLang="en-US" sz="1800" b="1" dirty="0"/>
              <a:t>资产</a:t>
            </a:r>
            <a:r>
              <a:rPr lang="zh-CN" altLang="en-US" sz="1800" b="1" dirty="0" smtClean="0"/>
              <a:t>的一卡多物的状态要求拆分为一卡一物的状态；</a:t>
            </a:r>
            <a:endParaRPr lang="zh-CN" altLang="en-US" sz="1800" b="1" dirty="0"/>
          </a:p>
        </p:txBody>
      </p:sp>
      <p:sp>
        <p:nvSpPr>
          <p:cNvPr id="17" name="文本占位符 8"/>
          <p:cNvSpPr txBox="1">
            <a:spLocks/>
          </p:cNvSpPr>
          <p:nvPr/>
        </p:nvSpPr>
        <p:spPr>
          <a:xfrm>
            <a:off x="999243" y="4092225"/>
            <a:ext cx="10422129" cy="704637"/>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4</a:t>
            </a:r>
            <a:r>
              <a:rPr lang="zh-CN" altLang="en-US" sz="1800" b="1" dirty="0" smtClean="0"/>
              <a:t>、清理资产系统中保管人不在本部门的情况（根据实际情况完成资产调拨到保管人所在单位或交接给本单位其他教职工），并完成系统更新。</a:t>
            </a:r>
            <a:endParaRPr lang="zh-CN" altLang="en-US" sz="1800" b="1" dirty="0"/>
          </a:p>
        </p:txBody>
      </p:sp>
      <p:sp>
        <p:nvSpPr>
          <p:cNvPr id="19" name="文本占位符 8"/>
          <p:cNvSpPr txBox="1">
            <a:spLocks/>
          </p:cNvSpPr>
          <p:nvPr/>
        </p:nvSpPr>
        <p:spPr>
          <a:xfrm>
            <a:off x="999241" y="5098658"/>
            <a:ext cx="7478932"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6</a:t>
            </a:r>
            <a:r>
              <a:rPr lang="zh-CN" altLang="en-US" sz="1800" b="1" dirty="0" smtClean="0"/>
              <a:t>、在资产系统中更新资产的</a:t>
            </a:r>
            <a:r>
              <a:rPr lang="zh-CN" altLang="en-US" sz="1800" b="1" dirty="0" smtClean="0">
                <a:solidFill>
                  <a:srgbClr val="FF0000"/>
                </a:solidFill>
              </a:rPr>
              <a:t>存放地空白</a:t>
            </a:r>
            <a:r>
              <a:rPr lang="zh-CN" altLang="en-US" sz="1800" b="1" dirty="0" smtClean="0"/>
              <a:t>或</a:t>
            </a:r>
            <a:r>
              <a:rPr lang="zh-CN" altLang="en-US" sz="1800" b="1" dirty="0" smtClean="0">
                <a:solidFill>
                  <a:srgbClr val="FF0000"/>
                </a:solidFill>
              </a:rPr>
              <a:t>非标准存放地</a:t>
            </a:r>
            <a:r>
              <a:rPr lang="zh-CN" altLang="en-US" sz="1800" b="1" dirty="0" smtClean="0"/>
              <a:t>为</a:t>
            </a:r>
            <a:r>
              <a:rPr lang="zh-CN" altLang="en-US" sz="1800" b="1" dirty="0" smtClean="0">
                <a:solidFill>
                  <a:srgbClr val="FF0000"/>
                </a:solidFill>
              </a:rPr>
              <a:t>标准存放地</a:t>
            </a:r>
            <a:r>
              <a:rPr lang="zh-CN" altLang="en-US" sz="1800" b="1" dirty="0" smtClean="0"/>
              <a:t>；</a:t>
            </a:r>
            <a:endParaRPr lang="zh-CN" altLang="en-US" sz="1800" b="1" dirty="0"/>
          </a:p>
        </p:txBody>
      </p:sp>
      <p:sp>
        <p:nvSpPr>
          <p:cNvPr id="21" name="文本占位符 8"/>
          <p:cNvSpPr txBox="1">
            <a:spLocks/>
          </p:cNvSpPr>
          <p:nvPr/>
        </p:nvSpPr>
        <p:spPr>
          <a:xfrm>
            <a:off x="999242" y="4748488"/>
            <a:ext cx="9707226"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5</a:t>
            </a:r>
            <a:r>
              <a:rPr lang="zh-CN" altLang="en-US" sz="1800" b="1" dirty="0" smtClean="0"/>
              <a:t>、清理资产系统中本部门长期（三个月）不能流转到下一级的入库单、调拨单或处置单；</a:t>
            </a:r>
            <a:endParaRPr lang="zh-CN" altLang="en-US" sz="1800" b="1" dirty="0"/>
          </a:p>
        </p:txBody>
      </p:sp>
      <p:sp>
        <p:nvSpPr>
          <p:cNvPr id="22" name="文本占位符 8"/>
          <p:cNvSpPr txBox="1">
            <a:spLocks/>
          </p:cNvSpPr>
          <p:nvPr/>
        </p:nvSpPr>
        <p:spPr>
          <a:xfrm>
            <a:off x="999240" y="6098151"/>
            <a:ext cx="10630505"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、资产标签正确粘贴是管理资产的最高效方式；</a:t>
            </a:r>
            <a:r>
              <a:rPr lang="zh-CN" altLang="en-US" sz="1800" b="1" dirty="0"/>
              <a:t>资产系统中的存放地准确是核查资产的最快捷方式。</a:t>
            </a:r>
          </a:p>
        </p:txBody>
      </p:sp>
      <p:sp>
        <p:nvSpPr>
          <p:cNvPr id="23" name="文本占位符 8"/>
          <p:cNvSpPr txBox="1">
            <a:spLocks/>
          </p:cNvSpPr>
          <p:nvPr/>
        </p:nvSpPr>
        <p:spPr>
          <a:xfrm>
            <a:off x="999240" y="6455260"/>
            <a:ext cx="9059158"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2</a:t>
            </a:r>
            <a:r>
              <a:rPr lang="zh-CN" altLang="en-US" sz="1800" b="1" dirty="0" smtClean="0"/>
              <a:t>、资产多的二级单位可以设立</a:t>
            </a:r>
            <a:r>
              <a:rPr lang="zh-CN" altLang="en-US" sz="1800" b="1" dirty="0"/>
              <a:t>三级部门</a:t>
            </a:r>
            <a:r>
              <a:rPr lang="zh-CN" altLang="en-US" sz="1800" b="1" dirty="0" smtClean="0"/>
              <a:t>管理员，有序推行资产的三级管理。</a:t>
            </a:r>
            <a:endParaRPr lang="zh-CN" altLang="en-US" sz="1800" b="1" dirty="0"/>
          </a:p>
        </p:txBody>
      </p:sp>
      <p:sp>
        <p:nvSpPr>
          <p:cNvPr id="24" name="文本占位符 8"/>
          <p:cNvSpPr txBox="1">
            <a:spLocks/>
          </p:cNvSpPr>
          <p:nvPr/>
        </p:nvSpPr>
        <p:spPr>
          <a:xfrm>
            <a:off x="999240" y="5465614"/>
            <a:ext cx="2636697"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7</a:t>
            </a:r>
            <a:r>
              <a:rPr lang="zh-CN" altLang="en-US" sz="1800" b="1" dirty="0" smtClean="0"/>
              <a:t>、按时递交相关材料。</a:t>
            </a:r>
            <a:endParaRPr lang="zh-CN" altLang="en-US" sz="1800" b="1" dirty="0"/>
          </a:p>
        </p:txBody>
      </p:sp>
    </p:spTree>
    <p:extLst>
      <p:ext uri="{BB962C8B-B14F-4D97-AF65-F5344CB8AC3E}">
        <p14:creationId xmlns:p14="http://schemas.microsoft.com/office/powerpoint/2010/main" val="396435587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721268" y="1627098"/>
            <a:ext cx="2900863" cy="405729"/>
          </a:xfrm>
          <a:prstGeom prst="rect">
            <a:avLst/>
          </a:prstGeom>
        </p:spPr>
      </p:pic>
      <p:sp>
        <p:nvSpPr>
          <p:cNvPr id="28" name="文本占位符 8"/>
          <p:cNvSpPr txBox="1">
            <a:spLocks/>
          </p:cNvSpPr>
          <p:nvPr/>
        </p:nvSpPr>
        <p:spPr>
          <a:xfrm>
            <a:off x="1136342" y="1217902"/>
            <a:ext cx="9969623" cy="61976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三、</a:t>
            </a:r>
            <a:r>
              <a:rPr lang="en-US" altLang="zh-CN" sz="4000" b="1" spc="600" dirty="0" smtClean="0"/>
              <a:t>2025</a:t>
            </a:r>
            <a:r>
              <a:rPr lang="zh-CN" altLang="en-US" sz="4000" b="1" spc="600" dirty="0" smtClean="0"/>
              <a:t>年度</a:t>
            </a:r>
            <a:r>
              <a:rPr lang="zh-CN" altLang="en-US" sz="4000" b="1" spc="600" dirty="0"/>
              <a:t>资产</a:t>
            </a:r>
            <a:r>
              <a:rPr lang="zh-CN" altLang="en-US" sz="4000" b="1" spc="600" dirty="0" smtClean="0"/>
              <a:t>绩效评价工作</a:t>
            </a:r>
            <a:endParaRPr lang="zh-CN" altLang="en-US" sz="4000" b="1" spc="600" dirty="0"/>
          </a:p>
        </p:txBody>
      </p:sp>
      <p:sp>
        <p:nvSpPr>
          <p:cNvPr id="47" name="文本占位符 8"/>
          <p:cNvSpPr txBox="1">
            <a:spLocks/>
          </p:cNvSpPr>
          <p:nvPr/>
        </p:nvSpPr>
        <p:spPr>
          <a:xfrm>
            <a:off x="355161" y="2059170"/>
            <a:ext cx="4811644"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一）截止时间：</a:t>
            </a:r>
            <a:r>
              <a:rPr lang="en-US" altLang="zh-CN" sz="2400" b="1" dirty="0" smtClean="0"/>
              <a:t>2025</a:t>
            </a:r>
            <a:r>
              <a:rPr lang="zh-CN" altLang="en-US" sz="2400" b="1" dirty="0" smtClean="0"/>
              <a:t>年</a:t>
            </a:r>
            <a:r>
              <a:rPr lang="en-US" altLang="zh-CN" sz="2400" b="1" dirty="0"/>
              <a:t>12</a:t>
            </a:r>
            <a:r>
              <a:rPr lang="zh-CN" altLang="en-US" sz="2400" b="1" dirty="0" smtClean="0"/>
              <a:t>月</a:t>
            </a:r>
            <a:r>
              <a:rPr lang="en-US" altLang="zh-CN" sz="2400" b="1" dirty="0" smtClean="0"/>
              <a:t>20</a:t>
            </a:r>
            <a:r>
              <a:rPr lang="zh-CN" altLang="en-US" sz="2400" b="1" dirty="0" smtClean="0"/>
              <a:t>日</a:t>
            </a:r>
            <a:endParaRPr lang="zh-CN" altLang="en-US" sz="2400" b="1" dirty="0"/>
          </a:p>
        </p:txBody>
      </p:sp>
      <p:sp>
        <p:nvSpPr>
          <p:cNvPr id="49" name="文本占位符 8"/>
          <p:cNvSpPr txBox="1">
            <a:spLocks/>
          </p:cNvSpPr>
          <p:nvPr/>
        </p:nvSpPr>
        <p:spPr>
          <a:xfrm>
            <a:off x="355158" y="2598707"/>
            <a:ext cx="2396667"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二）工作内容：</a:t>
            </a:r>
            <a:endParaRPr lang="zh-CN" altLang="en-US" sz="2400" b="1" dirty="0"/>
          </a:p>
        </p:txBody>
      </p:sp>
      <p:sp>
        <p:nvSpPr>
          <p:cNvPr id="55" name="文本占位符 8"/>
          <p:cNvSpPr txBox="1">
            <a:spLocks/>
          </p:cNvSpPr>
          <p:nvPr/>
        </p:nvSpPr>
        <p:spPr>
          <a:xfrm>
            <a:off x="355158" y="4595936"/>
            <a:ext cx="2258646" cy="51765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三）</a:t>
            </a:r>
            <a:r>
              <a:rPr lang="zh-CN" altLang="en-US" sz="2400" b="1" dirty="0" smtClean="0">
                <a:solidFill>
                  <a:srgbClr val="FF0000"/>
                </a:solidFill>
              </a:rPr>
              <a:t>友情提醒</a:t>
            </a:r>
            <a:endParaRPr lang="zh-CN" altLang="en-US" sz="2400" b="1" dirty="0">
              <a:solidFill>
                <a:srgbClr val="FF0000"/>
              </a:solidFill>
            </a:endParaRPr>
          </a:p>
        </p:txBody>
      </p:sp>
      <p:sp>
        <p:nvSpPr>
          <p:cNvPr id="14" name="文本占位符 8"/>
          <p:cNvSpPr txBox="1">
            <a:spLocks/>
          </p:cNvSpPr>
          <p:nvPr/>
        </p:nvSpPr>
        <p:spPr>
          <a:xfrm>
            <a:off x="999242" y="3206029"/>
            <a:ext cx="8579762"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、对照</a:t>
            </a:r>
            <a:r>
              <a:rPr lang="en-US" altLang="zh-CN" sz="1800" b="1" dirty="0"/>
              <a:t>《</a:t>
            </a:r>
            <a:r>
              <a:rPr lang="en-US" altLang="zh-CN" sz="1800" b="1" dirty="0" smtClean="0"/>
              <a:t>2025</a:t>
            </a:r>
            <a:r>
              <a:rPr lang="zh-CN" altLang="en-US" sz="1800" b="1" dirty="0" smtClean="0"/>
              <a:t>年度</a:t>
            </a:r>
            <a:r>
              <a:rPr lang="zh-CN" altLang="en-US" sz="1800" b="1" dirty="0"/>
              <a:t>资产绩效评价指标评分表</a:t>
            </a:r>
            <a:r>
              <a:rPr lang="en-US" altLang="zh-CN" sz="1800" b="1" dirty="0" smtClean="0"/>
              <a:t>》</a:t>
            </a:r>
            <a:r>
              <a:rPr lang="zh-CN" altLang="en-US" sz="1800" b="1" dirty="0" smtClean="0"/>
              <a:t>自评并整理归档相关佐证材料；</a:t>
            </a:r>
            <a:endParaRPr lang="zh-CN" altLang="en-US" sz="1800" b="1" dirty="0"/>
          </a:p>
        </p:txBody>
      </p:sp>
      <p:sp>
        <p:nvSpPr>
          <p:cNvPr id="15" name="文本占位符 8"/>
          <p:cNvSpPr txBox="1">
            <a:spLocks/>
          </p:cNvSpPr>
          <p:nvPr/>
        </p:nvSpPr>
        <p:spPr>
          <a:xfrm>
            <a:off x="999242" y="3717001"/>
            <a:ext cx="6111771"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2</a:t>
            </a:r>
            <a:r>
              <a:rPr lang="zh-CN" altLang="en-US" sz="1800" b="1" dirty="0" smtClean="0"/>
              <a:t>、</a:t>
            </a:r>
            <a:r>
              <a:rPr lang="zh-CN" altLang="en-US" sz="1800" b="1" dirty="0"/>
              <a:t>按时</a:t>
            </a:r>
            <a:r>
              <a:rPr lang="zh-CN" altLang="en-US" sz="1800" b="1" dirty="0" smtClean="0"/>
              <a:t>递交相关材料。</a:t>
            </a:r>
            <a:endParaRPr lang="zh-CN" altLang="en-US" sz="1800" b="1" dirty="0"/>
          </a:p>
        </p:txBody>
      </p:sp>
      <p:sp>
        <p:nvSpPr>
          <p:cNvPr id="16" name="文本占位符 8"/>
          <p:cNvSpPr txBox="1">
            <a:spLocks/>
          </p:cNvSpPr>
          <p:nvPr/>
        </p:nvSpPr>
        <p:spPr>
          <a:xfrm>
            <a:off x="999242" y="5746056"/>
            <a:ext cx="9447807"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a:t>2</a:t>
            </a:r>
            <a:r>
              <a:rPr lang="zh-CN" altLang="en-US" sz="1800" b="1" dirty="0" smtClean="0"/>
              <a:t>、</a:t>
            </a:r>
            <a:r>
              <a:rPr lang="zh-CN" altLang="en-US" sz="1800" b="1" dirty="0"/>
              <a:t>本学期结束前</a:t>
            </a:r>
            <a:r>
              <a:rPr lang="zh-CN" altLang="en-US" sz="1800" b="1" dirty="0" smtClean="0"/>
              <a:t>，</a:t>
            </a:r>
            <a:r>
              <a:rPr lang="zh-CN" altLang="en-US" sz="1800" b="1" dirty="0"/>
              <a:t>国有资产管理处</a:t>
            </a:r>
            <a:r>
              <a:rPr lang="zh-CN" altLang="en-US" sz="1800" b="1" dirty="0" smtClean="0"/>
              <a:t>会同相关部门根据递交材料抽取部分单位进行现场核查。</a:t>
            </a:r>
            <a:endParaRPr lang="zh-CN" altLang="en-US" sz="1800" b="1" dirty="0"/>
          </a:p>
        </p:txBody>
      </p:sp>
      <p:sp>
        <p:nvSpPr>
          <p:cNvPr id="19" name="文本占位符 8"/>
          <p:cNvSpPr txBox="1">
            <a:spLocks/>
          </p:cNvSpPr>
          <p:nvPr/>
        </p:nvSpPr>
        <p:spPr>
          <a:xfrm>
            <a:off x="999242" y="5292189"/>
            <a:ext cx="3830210"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、佐证材料需准确，完备；</a:t>
            </a:r>
            <a:endParaRPr lang="zh-CN" altLang="en-US" sz="1800" b="1" dirty="0"/>
          </a:p>
        </p:txBody>
      </p:sp>
    </p:spTree>
    <p:extLst>
      <p:ext uri="{BB962C8B-B14F-4D97-AF65-F5344CB8AC3E}">
        <p14:creationId xmlns:p14="http://schemas.microsoft.com/office/powerpoint/2010/main" val="332242103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721268" y="1627098"/>
            <a:ext cx="2900863" cy="405729"/>
          </a:xfrm>
          <a:prstGeom prst="rect">
            <a:avLst/>
          </a:prstGeom>
        </p:spPr>
      </p:pic>
      <p:sp>
        <p:nvSpPr>
          <p:cNvPr id="28" name="文本占位符 8"/>
          <p:cNvSpPr txBox="1">
            <a:spLocks/>
          </p:cNvSpPr>
          <p:nvPr/>
        </p:nvSpPr>
        <p:spPr>
          <a:xfrm>
            <a:off x="1136342" y="1217902"/>
            <a:ext cx="9969623" cy="619764"/>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四</a:t>
            </a:r>
            <a:r>
              <a:rPr lang="zh-CN" altLang="en-US" sz="4000" b="1" spc="600" dirty="0" smtClean="0"/>
              <a:t>、统计行政办公仪器设备</a:t>
            </a:r>
            <a:endParaRPr lang="zh-CN" altLang="en-US" sz="4000" b="1" spc="600" dirty="0"/>
          </a:p>
        </p:txBody>
      </p:sp>
      <p:sp>
        <p:nvSpPr>
          <p:cNvPr id="47" name="文本占位符 8"/>
          <p:cNvSpPr txBox="1">
            <a:spLocks/>
          </p:cNvSpPr>
          <p:nvPr/>
        </p:nvSpPr>
        <p:spPr>
          <a:xfrm>
            <a:off x="355161" y="2059170"/>
            <a:ext cx="4811644"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一）截止时间：</a:t>
            </a:r>
            <a:r>
              <a:rPr lang="en-US" altLang="zh-CN" sz="2400" b="1" dirty="0" smtClean="0"/>
              <a:t>2025</a:t>
            </a:r>
            <a:r>
              <a:rPr lang="zh-CN" altLang="en-US" sz="2400" b="1" dirty="0" smtClean="0"/>
              <a:t>年</a:t>
            </a:r>
            <a:r>
              <a:rPr lang="en-US" altLang="zh-CN" sz="2400" b="1" dirty="0" smtClean="0"/>
              <a:t>11</a:t>
            </a:r>
            <a:r>
              <a:rPr lang="zh-CN" altLang="en-US" sz="2400" b="1" dirty="0" smtClean="0"/>
              <a:t>月</a:t>
            </a:r>
            <a:r>
              <a:rPr lang="en-US" altLang="zh-CN" sz="2400" b="1" dirty="0" smtClean="0"/>
              <a:t>20</a:t>
            </a:r>
            <a:r>
              <a:rPr lang="zh-CN" altLang="en-US" sz="2400" b="1" dirty="0" smtClean="0"/>
              <a:t>日</a:t>
            </a:r>
            <a:endParaRPr lang="zh-CN" altLang="en-US" sz="2400" b="1" dirty="0"/>
          </a:p>
        </p:txBody>
      </p:sp>
      <p:sp>
        <p:nvSpPr>
          <p:cNvPr id="49" name="文本占位符 8"/>
          <p:cNvSpPr txBox="1">
            <a:spLocks/>
          </p:cNvSpPr>
          <p:nvPr/>
        </p:nvSpPr>
        <p:spPr>
          <a:xfrm>
            <a:off x="355158" y="2598707"/>
            <a:ext cx="2396667" cy="443009"/>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二）工作内容：</a:t>
            </a:r>
            <a:endParaRPr lang="zh-CN" altLang="en-US" sz="2400" b="1" dirty="0"/>
          </a:p>
        </p:txBody>
      </p:sp>
      <p:sp>
        <p:nvSpPr>
          <p:cNvPr id="55" name="文本占位符 8"/>
          <p:cNvSpPr txBox="1">
            <a:spLocks/>
          </p:cNvSpPr>
          <p:nvPr/>
        </p:nvSpPr>
        <p:spPr>
          <a:xfrm>
            <a:off x="355158" y="4088290"/>
            <a:ext cx="2258646" cy="517658"/>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zh-CN" altLang="en-US" sz="2400" b="1" dirty="0" smtClean="0"/>
              <a:t>三）</a:t>
            </a:r>
            <a:r>
              <a:rPr lang="zh-CN" altLang="en-US" sz="2400" b="1" dirty="0" smtClean="0">
                <a:solidFill>
                  <a:srgbClr val="FF0000"/>
                </a:solidFill>
              </a:rPr>
              <a:t>友情提醒</a:t>
            </a:r>
            <a:endParaRPr lang="zh-CN" altLang="en-US" sz="2400" b="1" dirty="0">
              <a:solidFill>
                <a:srgbClr val="FF0000"/>
              </a:solidFill>
            </a:endParaRPr>
          </a:p>
        </p:txBody>
      </p:sp>
      <p:sp>
        <p:nvSpPr>
          <p:cNvPr id="14" name="文本占位符 8"/>
          <p:cNvSpPr txBox="1">
            <a:spLocks/>
          </p:cNvSpPr>
          <p:nvPr/>
        </p:nvSpPr>
        <p:spPr>
          <a:xfrm>
            <a:off x="999242" y="3206029"/>
            <a:ext cx="8579762"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、统计行政和教辅部门行政办公仪器设备清单</a:t>
            </a:r>
            <a:endParaRPr lang="zh-CN" altLang="en-US" sz="1800" b="1" dirty="0"/>
          </a:p>
        </p:txBody>
      </p:sp>
      <p:sp>
        <p:nvSpPr>
          <p:cNvPr id="16" name="文本占位符 8"/>
          <p:cNvSpPr txBox="1">
            <a:spLocks/>
          </p:cNvSpPr>
          <p:nvPr/>
        </p:nvSpPr>
        <p:spPr>
          <a:xfrm>
            <a:off x="999242" y="5183542"/>
            <a:ext cx="9447807"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a:t>2</a:t>
            </a:r>
            <a:r>
              <a:rPr lang="zh-CN" altLang="en-US" sz="1800" b="1" dirty="0" smtClean="0"/>
              <a:t>、使用用途和耗材预估要数据尽可能准确</a:t>
            </a:r>
            <a:r>
              <a:rPr lang="zh-CN" altLang="en-US" sz="1800" b="1" dirty="0"/>
              <a:t>。</a:t>
            </a:r>
          </a:p>
        </p:txBody>
      </p:sp>
      <p:sp>
        <p:nvSpPr>
          <p:cNvPr id="19" name="文本占位符 8"/>
          <p:cNvSpPr txBox="1">
            <a:spLocks/>
          </p:cNvSpPr>
          <p:nvPr/>
        </p:nvSpPr>
        <p:spPr>
          <a:xfrm>
            <a:off x="999241" y="4729675"/>
            <a:ext cx="7035050"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smtClean="0"/>
              <a:t>1</a:t>
            </a:r>
            <a:r>
              <a:rPr lang="zh-CN" altLang="en-US" sz="1800" b="1" dirty="0" smtClean="0"/>
              <a:t>、不要漏报</a:t>
            </a:r>
            <a:r>
              <a:rPr lang="en-US" altLang="zh-CN" sz="1800" b="1" dirty="0" smtClean="0"/>
              <a:t>,</a:t>
            </a:r>
            <a:r>
              <a:rPr lang="zh-CN" altLang="en-US" sz="1800" b="1" dirty="0" smtClean="0"/>
              <a:t>会影响本部门</a:t>
            </a:r>
            <a:r>
              <a:rPr lang="en-US" altLang="zh-CN" sz="1800" b="1" dirty="0" smtClean="0"/>
              <a:t>2026</a:t>
            </a:r>
            <a:r>
              <a:rPr lang="zh-CN" altLang="en-US" sz="1800" b="1" dirty="0"/>
              <a:t>年度行政办公仪器设备的</a:t>
            </a:r>
            <a:r>
              <a:rPr lang="zh-CN" altLang="en-US" sz="1800" b="1" dirty="0" smtClean="0"/>
              <a:t>维修；</a:t>
            </a:r>
            <a:endParaRPr lang="zh-CN" altLang="en-US" sz="1800" b="1" dirty="0"/>
          </a:p>
        </p:txBody>
      </p:sp>
      <p:sp>
        <p:nvSpPr>
          <p:cNvPr id="12" name="文本占位符 8"/>
          <p:cNvSpPr txBox="1">
            <a:spLocks/>
          </p:cNvSpPr>
          <p:nvPr/>
        </p:nvSpPr>
        <p:spPr>
          <a:xfrm>
            <a:off x="999240" y="3659896"/>
            <a:ext cx="9227835" cy="3501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nSpc>
                <a:spcPct val="100000"/>
              </a:lnSpc>
              <a:spcBef>
                <a:spcPts val="0"/>
              </a:spcBef>
            </a:pPr>
            <a:r>
              <a:rPr lang="en-US" altLang="zh-CN" sz="1800" b="1" dirty="0"/>
              <a:t>2</a:t>
            </a:r>
            <a:r>
              <a:rPr lang="zh-CN" altLang="en-US" sz="1800" b="1" dirty="0" smtClean="0"/>
              <a:t>、</a:t>
            </a:r>
            <a:r>
              <a:rPr lang="en-US" altLang="zh-CN" sz="1800" b="1" dirty="0" smtClean="0"/>
              <a:t>2025</a:t>
            </a:r>
            <a:r>
              <a:rPr lang="zh-CN" altLang="en-US" sz="1800" b="1" dirty="0"/>
              <a:t>年</a:t>
            </a:r>
            <a:r>
              <a:rPr lang="en-US" altLang="zh-CN" sz="1800" b="1" dirty="0"/>
              <a:t>11</a:t>
            </a:r>
            <a:r>
              <a:rPr lang="zh-CN" altLang="en-US" sz="1800" b="1" dirty="0"/>
              <a:t>月</a:t>
            </a:r>
            <a:r>
              <a:rPr lang="en-US" altLang="zh-CN" sz="1800" b="1" dirty="0"/>
              <a:t>20</a:t>
            </a:r>
            <a:r>
              <a:rPr lang="zh-CN" altLang="en-US" sz="1800" b="1" dirty="0" smtClean="0"/>
              <a:t>日前纸质稿交给后勤楼</a:t>
            </a:r>
            <a:r>
              <a:rPr lang="en-US" altLang="zh-CN" sz="1800" b="1" dirty="0" smtClean="0"/>
              <a:t>B414</a:t>
            </a:r>
            <a:r>
              <a:rPr lang="zh-CN" altLang="en-US" sz="1800" b="1" dirty="0" smtClean="0"/>
              <a:t>维修室</a:t>
            </a:r>
            <a:r>
              <a:rPr lang="zh-CN" altLang="en-US" sz="1800" b="1" dirty="0"/>
              <a:t>，</a:t>
            </a:r>
            <a:r>
              <a:rPr lang="zh-CN" altLang="en-US" sz="1800" b="1" dirty="0">
                <a:hlinkClick r:id="rId5"/>
              </a:rPr>
              <a:t>电子</a:t>
            </a:r>
            <a:r>
              <a:rPr lang="zh-CN" altLang="en-US" sz="1800" b="1" dirty="0" smtClean="0">
                <a:hlinkClick r:id="rId5"/>
              </a:rPr>
              <a:t>稿发到</a:t>
            </a:r>
            <a:r>
              <a:rPr lang="en-US" altLang="zh-CN" sz="1800" b="1" dirty="0" smtClean="0">
                <a:hlinkClick r:id="rId5"/>
              </a:rPr>
              <a:t>zcc@oa.czu.cn</a:t>
            </a:r>
            <a:r>
              <a:rPr lang="zh-CN" altLang="en-US" sz="1800" b="1" dirty="0" smtClean="0"/>
              <a:t>。</a:t>
            </a:r>
            <a:endParaRPr lang="zh-CN" altLang="en-US" sz="1800" b="1" dirty="0"/>
          </a:p>
        </p:txBody>
      </p:sp>
    </p:spTree>
    <p:extLst>
      <p:ext uri="{BB962C8B-B14F-4D97-AF65-F5344CB8AC3E}">
        <p14:creationId xmlns:p14="http://schemas.microsoft.com/office/powerpoint/2010/main" val="270231914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807664" y="2434645"/>
            <a:ext cx="1174750" cy="571500"/>
          </a:xfrm>
          <a:prstGeom prst="rect">
            <a:avLst/>
          </a:prstGeom>
        </p:spPr>
      </p:pic>
      <p:pic>
        <p:nvPicPr>
          <p:cNvPr id="10" name="Picture" descr="Picture"/>
          <p:cNvPicPr>
            <a:picLocks noChangeAspect="1"/>
          </p:cNvPicPr>
          <p:nvPr/>
        </p:nvPicPr>
        <p:blipFill>
          <a:blip r:embed="rId5" cstate="print"/>
          <a:stretch>
            <a:fillRect/>
          </a:stretch>
        </p:blipFill>
        <p:spPr>
          <a:xfrm>
            <a:off x="807664" y="3384587"/>
            <a:ext cx="1174750" cy="571500"/>
          </a:xfrm>
          <a:prstGeom prst="rect">
            <a:avLst/>
          </a:prstGeom>
        </p:spPr>
      </p:pic>
      <p:pic>
        <p:nvPicPr>
          <p:cNvPr id="13" name="Picture" descr="Picture"/>
          <p:cNvPicPr>
            <a:picLocks noChangeAspect="1"/>
          </p:cNvPicPr>
          <p:nvPr/>
        </p:nvPicPr>
        <p:blipFill>
          <a:blip r:embed="rId6" cstate="print"/>
          <a:stretch>
            <a:fillRect/>
          </a:stretch>
        </p:blipFill>
        <p:spPr>
          <a:xfrm rot="406680">
            <a:off x="266168" y="1446972"/>
            <a:ext cx="2900863" cy="405729"/>
          </a:xfrm>
          <a:prstGeom prst="rect">
            <a:avLst/>
          </a:prstGeom>
        </p:spPr>
      </p:pic>
      <p:sp>
        <p:nvSpPr>
          <p:cNvPr id="15" name="文本占位符 8"/>
          <p:cNvSpPr txBox="1">
            <a:spLocks/>
          </p:cNvSpPr>
          <p:nvPr/>
        </p:nvSpPr>
        <p:spPr>
          <a:xfrm>
            <a:off x="2165746" y="2462994"/>
            <a:ext cx="3169612"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a:t>
            </a:r>
            <a:r>
              <a:rPr lang="zh-CN" altLang="en-US" sz="4000" b="1" spc="600" dirty="0" smtClean="0"/>
              <a:t>验收</a:t>
            </a:r>
            <a:endParaRPr lang="zh-CN" altLang="en-US" sz="4000" b="1" spc="600" dirty="0"/>
          </a:p>
        </p:txBody>
      </p:sp>
      <p:sp>
        <p:nvSpPr>
          <p:cNvPr id="17" name="文本占位符 8"/>
          <p:cNvSpPr txBox="1">
            <a:spLocks/>
          </p:cNvSpPr>
          <p:nvPr/>
        </p:nvSpPr>
        <p:spPr>
          <a:xfrm>
            <a:off x="2165747" y="3413321"/>
            <a:ext cx="3169612"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a:t>
            </a:r>
            <a:r>
              <a:rPr lang="zh-CN" altLang="en-US" sz="4000" b="1" spc="600" dirty="0" smtClean="0"/>
              <a:t>查询</a:t>
            </a:r>
            <a:endParaRPr lang="zh-CN" altLang="en-US" sz="4000" b="1" spc="600" dirty="0"/>
          </a:p>
        </p:txBody>
      </p:sp>
      <p:sp>
        <p:nvSpPr>
          <p:cNvPr id="18" name="文本占位符 8"/>
          <p:cNvSpPr txBox="1">
            <a:spLocks/>
          </p:cNvSpPr>
          <p:nvPr/>
        </p:nvSpPr>
        <p:spPr>
          <a:xfrm>
            <a:off x="2165746" y="5508430"/>
            <a:ext cx="9171037" cy="514287"/>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a:t>
            </a:r>
            <a:r>
              <a:rPr lang="zh-CN" altLang="en-US" sz="4000" b="1" spc="600" dirty="0" smtClean="0"/>
              <a:t>管理系统中各级用户的权限</a:t>
            </a:r>
            <a:endParaRPr lang="zh-CN" altLang="en-US" sz="4000" b="1" spc="600" dirty="0"/>
          </a:p>
        </p:txBody>
      </p:sp>
      <p:sp>
        <p:nvSpPr>
          <p:cNvPr id="19" name="文本占位符 8"/>
          <p:cNvSpPr txBox="1">
            <a:spLocks/>
          </p:cNvSpPr>
          <p:nvPr/>
        </p:nvSpPr>
        <p:spPr>
          <a:xfrm>
            <a:off x="1030196" y="2462994"/>
            <a:ext cx="968197"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a:solidFill>
                  <a:schemeClr val="bg1"/>
                </a:solidFill>
              </a:rPr>
              <a:t>一、</a:t>
            </a:r>
          </a:p>
        </p:txBody>
      </p:sp>
      <p:sp>
        <p:nvSpPr>
          <p:cNvPr id="21" name="文本占位符 8"/>
          <p:cNvSpPr txBox="1">
            <a:spLocks/>
          </p:cNvSpPr>
          <p:nvPr/>
        </p:nvSpPr>
        <p:spPr>
          <a:xfrm>
            <a:off x="1030196" y="3412936"/>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a:solidFill>
                  <a:schemeClr val="bg1"/>
                </a:solidFill>
              </a:rPr>
              <a:t>三、</a:t>
            </a:r>
          </a:p>
        </p:txBody>
      </p:sp>
      <p:pic>
        <p:nvPicPr>
          <p:cNvPr id="23" name="Picture" descr="Picture"/>
          <p:cNvPicPr>
            <a:picLocks noChangeAspect="1"/>
          </p:cNvPicPr>
          <p:nvPr/>
        </p:nvPicPr>
        <p:blipFill>
          <a:blip r:embed="rId5" cstate="print"/>
          <a:stretch>
            <a:fillRect/>
          </a:stretch>
        </p:blipFill>
        <p:spPr>
          <a:xfrm>
            <a:off x="807665" y="5479824"/>
            <a:ext cx="1174750" cy="571500"/>
          </a:xfrm>
          <a:prstGeom prst="rect">
            <a:avLst/>
          </a:prstGeom>
        </p:spPr>
      </p:pic>
      <p:sp>
        <p:nvSpPr>
          <p:cNvPr id="24" name="文本占位符 8"/>
          <p:cNvSpPr txBox="1">
            <a:spLocks/>
          </p:cNvSpPr>
          <p:nvPr/>
        </p:nvSpPr>
        <p:spPr>
          <a:xfrm>
            <a:off x="1030197" y="5508174"/>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smtClean="0">
                <a:solidFill>
                  <a:schemeClr val="bg1"/>
                </a:solidFill>
              </a:rPr>
              <a:t>七、</a:t>
            </a:r>
            <a:endParaRPr lang="zh-CN" altLang="en-US" sz="3600" dirty="0">
              <a:solidFill>
                <a:schemeClr val="bg1"/>
              </a:solidFill>
            </a:endParaRPr>
          </a:p>
        </p:txBody>
      </p:sp>
      <p:sp>
        <p:nvSpPr>
          <p:cNvPr id="28" name="文本占位符 8"/>
          <p:cNvSpPr txBox="1">
            <a:spLocks/>
          </p:cNvSpPr>
          <p:nvPr/>
        </p:nvSpPr>
        <p:spPr>
          <a:xfrm>
            <a:off x="3541193" y="1187697"/>
            <a:ext cx="7007548"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a:t>资产管理培训</a:t>
            </a:r>
            <a:r>
              <a:rPr lang="zh-CN" altLang="en-US" sz="6000" b="1" spc="600" dirty="0" smtClean="0"/>
              <a:t>内容</a:t>
            </a:r>
            <a:endParaRPr lang="zh-CN" altLang="en-US" sz="6000" b="1" spc="600" dirty="0"/>
          </a:p>
        </p:txBody>
      </p:sp>
      <p:pic>
        <p:nvPicPr>
          <p:cNvPr id="29" name="Picture" descr="Picture"/>
          <p:cNvPicPr>
            <a:picLocks noChangeAspect="1"/>
          </p:cNvPicPr>
          <p:nvPr/>
        </p:nvPicPr>
        <p:blipFill>
          <a:blip r:embed="rId4" cstate="print"/>
          <a:stretch>
            <a:fillRect/>
          </a:stretch>
        </p:blipFill>
        <p:spPr>
          <a:xfrm>
            <a:off x="5502712" y="2462996"/>
            <a:ext cx="1174750" cy="571500"/>
          </a:xfrm>
          <a:prstGeom prst="rect">
            <a:avLst/>
          </a:prstGeom>
        </p:spPr>
      </p:pic>
      <p:pic>
        <p:nvPicPr>
          <p:cNvPr id="31" name="Picture" descr="Picture"/>
          <p:cNvPicPr>
            <a:picLocks noChangeAspect="1"/>
          </p:cNvPicPr>
          <p:nvPr/>
        </p:nvPicPr>
        <p:blipFill>
          <a:blip r:embed="rId5" cstate="print"/>
          <a:stretch>
            <a:fillRect/>
          </a:stretch>
        </p:blipFill>
        <p:spPr>
          <a:xfrm>
            <a:off x="5502712" y="3412938"/>
            <a:ext cx="1174750" cy="571500"/>
          </a:xfrm>
          <a:prstGeom prst="rect">
            <a:avLst/>
          </a:prstGeom>
        </p:spPr>
      </p:pic>
      <p:sp>
        <p:nvSpPr>
          <p:cNvPr id="33" name="文本占位符 8"/>
          <p:cNvSpPr txBox="1">
            <a:spLocks/>
          </p:cNvSpPr>
          <p:nvPr/>
        </p:nvSpPr>
        <p:spPr>
          <a:xfrm>
            <a:off x="6860794" y="2491345"/>
            <a:ext cx="3169612"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资产入库</a:t>
            </a:r>
            <a:endParaRPr lang="zh-CN" altLang="en-US" sz="4000" b="1" spc="600" dirty="0"/>
          </a:p>
        </p:txBody>
      </p:sp>
      <p:sp>
        <p:nvSpPr>
          <p:cNvPr id="35" name="文本占位符 8"/>
          <p:cNvSpPr txBox="1">
            <a:spLocks/>
          </p:cNvSpPr>
          <p:nvPr/>
        </p:nvSpPr>
        <p:spPr>
          <a:xfrm>
            <a:off x="6860795" y="3441672"/>
            <a:ext cx="3169612"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资产调拨</a:t>
            </a:r>
            <a:endParaRPr lang="zh-CN" altLang="en-US" sz="4000" b="1" spc="600" dirty="0"/>
          </a:p>
        </p:txBody>
      </p:sp>
      <p:sp>
        <p:nvSpPr>
          <p:cNvPr id="37" name="文本占位符 8"/>
          <p:cNvSpPr txBox="1">
            <a:spLocks/>
          </p:cNvSpPr>
          <p:nvPr/>
        </p:nvSpPr>
        <p:spPr>
          <a:xfrm>
            <a:off x="5725244" y="2491345"/>
            <a:ext cx="968197"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smtClean="0">
                <a:solidFill>
                  <a:schemeClr val="bg1"/>
                </a:solidFill>
              </a:rPr>
              <a:t>二、</a:t>
            </a:r>
            <a:endParaRPr lang="zh-CN" altLang="en-US" sz="3600" dirty="0">
              <a:solidFill>
                <a:schemeClr val="bg1"/>
              </a:solidFill>
            </a:endParaRPr>
          </a:p>
        </p:txBody>
      </p:sp>
      <p:sp>
        <p:nvSpPr>
          <p:cNvPr id="38" name="文本占位符 8"/>
          <p:cNvSpPr txBox="1">
            <a:spLocks/>
          </p:cNvSpPr>
          <p:nvPr/>
        </p:nvSpPr>
        <p:spPr>
          <a:xfrm>
            <a:off x="5725245" y="2988185"/>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a:solidFill>
                  <a:schemeClr val="bg1"/>
                </a:solidFill>
              </a:rPr>
              <a:t>二、</a:t>
            </a:r>
          </a:p>
        </p:txBody>
      </p:sp>
      <p:sp>
        <p:nvSpPr>
          <p:cNvPr id="39" name="文本占位符 8"/>
          <p:cNvSpPr txBox="1">
            <a:spLocks/>
          </p:cNvSpPr>
          <p:nvPr/>
        </p:nvSpPr>
        <p:spPr>
          <a:xfrm>
            <a:off x="5725244" y="3441287"/>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a:solidFill>
                  <a:schemeClr val="bg1"/>
                </a:solidFill>
              </a:rPr>
              <a:t>四</a:t>
            </a:r>
            <a:r>
              <a:rPr lang="zh-CN" altLang="en-US" sz="3600" dirty="0" smtClean="0">
                <a:solidFill>
                  <a:schemeClr val="bg1"/>
                </a:solidFill>
              </a:rPr>
              <a:t>、</a:t>
            </a:r>
            <a:endParaRPr lang="zh-CN" altLang="en-US" sz="3600" dirty="0">
              <a:solidFill>
                <a:schemeClr val="bg1"/>
              </a:solidFill>
            </a:endParaRPr>
          </a:p>
        </p:txBody>
      </p:sp>
      <p:pic>
        <p:nvPicPr>
          <p:cNvPr id="25" name="Picture" descr="Picture"/>
          <p:cNvPicPr>
            <a:picLocks noChangeAspect="1"/>
          </p:cNvPicPr>
          <p:nvPr/>
        </p:nvPicPr>
        <p:blipFill>
          <a:blip r:embed="rId5" cstate="print"/>
          <a:stretch>
            <a:fillRect/>
          </a:stretch>
        </p:blipFill>
        <p:spPr>
          <a:xfrm>
            <a:off x="791685" y="4342220"/>
            <a:ext cx="1174750" cy="571500"/>
          </a:xfrm>
          <a:prstGeom prst="rect">
            <a:avLst/>
          </a:prstGeom>
        </p:spPr>
      </p:pic>
      <p:sp>
        <p:nvSpPr>
          <p:cNvPr id="30" name="文本占位符 8"/>
          <p:cNvSpPr txBox="1">
            <a:spLocks/>
          </p:cNvSpPr>
          <p:nvPr/>
        </p:nvSpPr>
        <p:spPr>
          <a:xfrm>
            <a:off x="2149768" y="4370954"/>
            <a:ext cx="3169612"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资产处置</a:t>
            </a:r>
          </a:p>
        </p:txBody>
      </p:sp>
      <p:sp>
        <p:nvSpPr>
          <p:cNvPr id="32" name="文本占位符 8"/>
          <p:cNvSpPr txBox="1">
            <a:spLocks/>
          </p:cNvSpPr>
          <p:nvPr/>
        </p:nvSpPr>
        <p:spPr>
          <a:xfrm>
            <a:off x="1014217" y="4370569"/>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smtClean="0">
                <a:solidFill>
                  <a:schemeClr val="bg1"/>
                </a:solidFill>
              </a:rPr>
              <a:t>五、</a:t>
            </a:r>
            <a:endParaRPr lang="zh-CN" altLang="en-US" sz="3600" dirty="0">
              <a:solidFill>
                <a:schemeClr val="bg1"/>
              </a:solidFill>
            </a:endParaRPr>
          </a:p>
        </p:txBody>
      </p:sp>
      <p:pic>
        <p:nvPicPr>
          <p:cNvPr id="34" name="Picture" descr="Picture"/>
          <p:cNvPicPr>
            <a:picLocks noChangeAspect="1"/>
          </p:cNvPicPr>
          <p:nvPr/>
        </p:nvPicPr>
        <p:blipFill>
          <a:blip r:embed="rId5" cstate="print"/>
          <a:stretch>
            <a:fillRect/>
          </a:stretch>
        </p:blipFill>
        <p:spPr>
          <a:xfrm>
            <a:off x="5486733" y="4370571"/>
            <a:ext cx="1174750" cy="571500"/>
          </a:xfrm>
          <a:prstGeom prst="rect">
            <a:avLst/>
          </a:prstGeom>
        </p:spPr>
      </p:pic>
      <p:sp>
        <p:nvSpPr>
          <p:cNvPr id="36" name="文本占位符 8"/>
          <p:cNvSpPr txBox="1">
            <a:spLocks/>
          </p:cNvSpPr>
          <p:nvPr/>
        </p:nvSpPr>
        <p:spPr>
          <a:xfrm>
            <a:off x="6844815" y="4399305"/>
            <a:ext cx="4896678" cy="5148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资产系统常用操作</a:t>
            </a:r>
            <a:endParaRPr lang="zh-CN" altLang="en-US" sz="4000" b="1" spc="600" dirty="0"/>
          </a:p>
        </p:txBody>
      </p:sp>
      <p:sp>
        <p:nvSpPr>
          <p:cNvPr id="40" name="文本占位符 8"/>
          <p:cNvSpPr txBox="1">
            <a:spLocks/>
          </p:cNvSpPr>
          <p:nvPr/>
        </p:nvSpPr>
        <p:spPr>
          <a:xfrm>
            <a:off x="5709265" y="4398920"/>
            <a:ext cx="968197" cy="51480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3600" dirty="0" smtClean="0">
                <a:solidFill>
                  <a:schemeClr val="bg1"/>
                </a:solidFill>
              </a:rPr>
              <a:t>六、</a:t>
            </a:r>
            <a:endParaRPr lang="zh-CN" altLang="en-US" sz="3600" dirty="0">
              <a:solidFill>
                <a:schemeClr val="bg1"/>
              </a:solidFill>
            </a:endParaRPr>
          </a:p>
        </p:txBody>
      </p:sp>
    </p:spTree>
    <p:extLst>
      <p:ext uri="{BB962C8B-B14F-4D97-AF65-F5344CB8AC3E}">
        <p14:creationId xmlns:p14="http://schemas.microsoft.com/office/powerpoint/2010/main" val="66757725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descr="Picture"/>
          <p:cNvPicPr>
            <a:picLocks noChangeAspect="1"/>
          </p:cNvPicPr>
          <p:nvPr/>
        </p:nvPicPr>
        <p:blipFill>
          <a:blip r:embed="rId4" cstate="print"/>
          <a:stretch>
            <a:fillRect/>
          </a:stretch>
        </p:blipFill>
        <p:spPr>
          <a:xfrm>
            <a:off x="1199040" y="3251389"/>
            <a:ext cx="1184000" cy="576000"/>
          </a:xfrm>
          <a:prstGeom prst="rect">
            <a:avLst/>
          </a:prstGeom>
        </p:spPr>
      </p:pic>
      <p:pic>
        <p:nvPicPr>
          <p:cNvPr id="13" name="Picture" descr="Picture"/>
          <p:cNvPicPr>
            <a:picLocks noChangeAspect="1"/>
          </p:cNvPicPr>
          <p:nvPr/>
        </p:nvPicPr>
        <p:blipFill>
          <a:blip r:embed="rId5" cstate="print"/>
          <a:stretch>
            <a:fillRect/>
          </a:stretch>
        </p:blipFill>
        <p:spPr>
          <a:xfrm rot="406680">
            <a:off x="432904" y="1660625"/>
            <a:ext cx="2900863" cy="405729"/>
          </a:xfrm>
          <a:prstGeom prst="rect">
            <a:avLst/>
          </a:prstGeom>
        </p:spPr>
      </p:pic>
      <p:sp>
        <p:nvSpPr>
          <p:cNvPr id="15" name="文本占位符 8"/>
          <p:cNvSpPr txBox="1">
            <a:spLocks/>
          </p:cNvSpPr>
          <p:nvPr/>
        </p:nvSpPr>
        <p:spPr>
          <a:xfrm>
            <a:off x="2457466" y="3251389"/>
            <a:ext cx="391988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a:t>
            </a:r>
            <a:r>
              <a:rPr lang="zh-CN" altLang="en-US" sz="4000" b="1" spc="600" dirty="0" smtClean="0"/>
              <a:t>验收分类；</a:t>
            </a:r>
            <a:endParaRPr lang="zh-CN" altLang="en-US" sz="4000" b="1" spc="600" dirty="0"/>
          </a:p>
        </p:txBody>
      </p:sp>
      <p:sp>
        <p:nvSpPr>
          <p:cNvPr id="18" name="文本占位符 8"/>
          <p:cNvSpPr txBox="1">
            <a:spLocks/>
          </p:cNvSpPr>
          <p:nvPr/>
        </p:nvSpPr>
        <p:spPr>
          <a:xfrm>
            <a:off x="2510087" y="4187253"/>
            <a:ext cx="2967435"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资料整理；</a:t>
            </a:r>
            <a:endParaRPr lang="zh-CN" altLang="en-US" sz="4000" b="1" spc="600" dirty="0"/>
          </a:p>
        </p:txBody>
      </p:sp>
      <p:sp>
        <p:nvSpPr>
          <p:cNvPr id="19" name="文本占位符 8"/>
          <p:cNvSpPr txBox="1">
            <a:spLocks/>
          </p:cNvSpPr>
          <p:nvPr/>
        </p:nvSpPr>
        <p:spPr>
          <a:xfrm>
            <a:off x="1541890" y="3251389"/>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sp>
        <p:nvSpPr>
          <p:cNvPr id="28" name="文本占位符 8"/>
          <p:cNvSpPr txBox="1">
            <a:spLocks/>
          </p:cNvSpPr>
          <p:nvPr/>
        </p:nvSpPr>
        <p:spPr>
          <a:xfrm>
            <a:off x="4132457" y="1002408"/>
            <a:ext cx="5367744"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6000" b="1" spc="600" dirty="0" smtClean="0"/>
              <a:t>一、资产</a:t>
            </a:r>
            <a:r>
              <a:rPr lang="zh-CN" altLang="en-US" sz="6000" b="1" spc="600" dirty="0"/>
              <a:t>验收</a:t>
            </a:r>
          </a:p>
        </p:txBody>
      </p:sp>
      <p:pic>
        <p:nvPicPr>
          <p:cNvPr id="29" name="Picture" descr="Picture"/>
          <p:cNvPicPr>
            <a:picLocks noChangeAspect="1"/>
          </p:cNvPicPr>
          <p:nvPr/>
        </p:nvPicPr>
        <p:blipFill>
          <a:blip r:embed="rId4" cstate="print"/>
          <a:stretch>
            <a:fillRect/>
          </a:stretch>
        </p:blipFill>
        <p:spPr>
          <a:xfrm>
            <a:off x="1199040" y="4161738"/>
            <a:ext cx="1184000" cy="576000"/>
          </a:xfrm>
          <a:prstGeom prst="rect">
            <a:avLst/>
          </a:prstGeom>
        </p:spPr>
      </p:pic>
      <p:sp>
        <p:nvSpPr>
          <p:cNvPr id="30" name="文本占位符 8"/>
          <p:cNvSpPr txBox="1">
            <a:spLocks/>
          </p:cNvSpPr>
          <p:nvPr/>
        </p:nvSpPr>
        <p:spPr>
          <a:xfrm>
            <a:off x="1541890" y="4161738"/>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pic>
        <p:nvPicPr>
          <p:cNvPr id="37" name="Picture" descr="Picture"/>
          <p:cNvPicPr>
            <a:picLocks noChangeAspect="1"/>
          </p:cNvPicPr>
          <p:nvPr/>
        </p:nvPicPr>
        <p:blipFill>
          <a:blip r:embed="rId4" cstate="print"/>
          <a:stretch>
            <a:fillRect/>
          </a:stretch>
        </p:blipFill>
        <p:spPr>
          <a:xfrm>
            <a:off x="1199040" y="2341040"/>
            <a:ext cx="1184000" cy="576000"/>
          </a:xfrm>
          <a:prstGeom prst="rect">
            <a:avLst/>
          </a:prstGeom>
        </p:spPr>
      </p:pic>
      <p:sp>
        <p:nvSpPr>
          <p:cNvPr id="38" name="文本占位符 8"/>
          <p:cNvSpPr txBox="1">
            <a:spLocks/>
          </p:cNvSpPr>
          <p:nvPr/>
        </p:nvSpPr>
        <p:spPr>
          <a:xfrm>
            <a:off x="2457466" y="2341040"/>
            <a:ext cx="3919888"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a:t>资产</a:t>
            </a:r>
            <a:r>
              <a:rPr lang="zh-CN" altLang="en-US" sz="4000" b="1" spc="600" dirty="0" smtClean="0"/>
              <a:t>验收</a:t>
            </a:r>
            <a:r>
              <a:rPr lang="zh-CN" altLang="en-US" sz="4000" b="1" spc="600" dirty="0"/>
              <a:t>流程；</a:t>
            </a:r>
          </a:p>
        </p:txBody>
      </p:sp>
      <p:sp>
        <p:nvSpPr>
          <p:cNvPr id="39" name="文本占位符 8"/>
          <p:cNvSpPr txBox="1">
            <a:spLocks/>
          </p:cNvSpPr>
          <p:nvPr/>
        </p:nvSpPr>
        <p:spPr>
          <a:xfrm>
            <a:off x="1541890" y="2341040"/>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sp>
        <p:nvSpPr>
          <p:cNvPr id="40" name="文本占位符 8">
            <a:hlinkClick r:id="rId6"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sp>
        <p:nvSpPr>
          <p:cNvPr id="23" name="文本占位符 8"/>
          <p:cNvSpPr txBox="1">
            <a:spLocks/>
          </p:cNvSpPr>
          <p:nvPr/>
        </p:nvSpPr>
        <p:spPr>
          <a:xfrm>
            <a:off x="2492702" y="5200944"/>
            <a:ext cx="8577752" cy="135749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验收时间</a:t>
            </a:r>
            <a:r>
              <a:rPr lang="en-US" altLang="zh-CN" sz="4000" b="1" spc="600" dirty="0" smtClean="0"/>
              <a:t>:</a:t>
            </a:r>
            <a:r>
              <a:rPr lang="zh-CN" altLang="en-US" sz="4000" b="1" spc="600" dirty="0" smtClean="0"/>
              <a:t>原则上到货后</a:t>
            </a:r>
            <a:r>
              <a:rPr lang="en-US" altLang="zh-CN" sz="4000" b="1" spc="600" dirty="0" smtClean="0">
                <a:solidFill>
                  <a:srgbClr val="FF0000"/>
                </a:solidFill>
              </a:rPr>
              <a:t>1</a:t>
            </a:r>
            <a:r>
              <a:rPr lang="zh-CN" altLang="en-US" sz="4000" b="1" spc="600" dirty="0" smtClean="0">
                <a:solidFill>
                  <a:srgbClr val="FF0000"/>
                </a:solidFill>
              </a:rPr>
              <a:t>个月内</a:t>
            </a:r>
            <a:r>
              <a:rPr lang="zh-CN" altLang="en-US" sz="4000" b="1" spc="600" dirty="0" smtClean="0"/>
              <a:t>完成验收入库和财务报销；</a:t>
            </a:r>
            <a:endParaRPr lang="zh-CN" altLang="en-US" sz="4000" b="1" spc="600" dirty="0"/>
          </a:p>
        </p:txBody>
      </p:sp>
      <p:pic>
        <p:nvPicPr>
          <p:cNvPr id="24" name="Picture" descr="Picture"/>
          <p:cNvPicPr>
            <a:picLocks noChangeAspect="1"/>
          </p:cNvPicPr>
          <p:nvPr/>
        </p:nvPicPr>
        <p:blipFill>
          <a:blip r:embed="rId4" cstate="print"/>
          <a:stretch>
            <a:fillRect/>
          </a:stretch>
        </p:blipFill>
        <p:spPr>
          <a:xfrm>
            <a:off x="1181655" y="5175429"/>
            <a:ext cx="1184000" cy="576000"/>
          </a:xfrm>
          <a:prstGeom prst="rect">
            <a:avLst/>
          </a:prstGeom>
        </p:spPr>
      </p:pic>
      <p:sp>
        <p:nvSpPr>
          <p:cNvPr id="25" name="文本占位符 8"/>
          <p:cNvSpPr txBox="1">
            <a:spLocks/>
          </p:cNvSpPr>
          <p:nvPr/>
        </p:nvSpPr>
        <p:spPr>
          <a:xfrm>
            <a:off x="1524505" y="5175429"/>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4</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82502770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505865" y="1935242"/>
            <a:ext cx="2900863" cy="405729"/>
          </a:xfrm>
          <a:prstGeom prst="rect">
            <a:avLst/>
          </a:prstGeom>
        </p:spPr>
      </p:pic>
      <p:sp>
        <p:nvSpPr>
          <p:cNvPr id="28" name="文本占位符 8"/>
          <p:cNvSpPr txBox="1">
            <a:spLocks/>
          </p:cNvSpPr>
          <p:nvPr/>
        </p:nvSpPr>
        <p:spPr>
          <a:xfrm>
            <a:off x="2880705" y="1211650"/>
            <a:ext cx="6858099"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1</a:t>
            </a:r>
            <a:r>
              <a:rPr lang="zh-CN" altLang="en-US" sz="6000" b="1" spc="600" dirty="0"/>
              <a:t>、资产验收流程</a:t>
            </a:r>
          </a:p>
        </p:txBody>
      </p:sp>
      <p:sp>
        <p:nvSpPr>
          <p:cNvPr id="17" name="文本占位符 8">
            <a:hlinkClick r:id="rId5"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pic>
        <p:nvPicPr>
          <p:cNvPr id="18" name="Picture" descr="Picture"/>
          <p:cNvPicPr>
            <a:picLocks noChangeAspect="1"/>
          </p:cNvPicPr>
          <p:nvPr/>
        </p:nvPicPr>
        <p:blipFill>
          <a:blip r:embed="rId7" cstate="print"/>
          <a:stretch>
            <a:fillRect/>
          </a:stretch>
        </p:blipFill>
        <p:spPr>
          <a:xfrm>
            <a:off x="1021487" y="2439461"/>
            <a:ext cx="1184000" cy="576000"/>
          </a:xfrm>
          <a:prstGeom prst="rect">
            <a:avLst/>
          </a:prstGeom>
        </p:spPr>
      </p:pic>
      <p:sp>
        <p:nvSpPr>
          <p:cNvPr id="19" name="文本占位符 8"/>
          <p:cNvSpPr txBox="1">
            <a:spLocks/>
          </p:cNvSpPr>
          <p:nvPr/>
        </p:nvSpPr>
        <p:spPr>
          <a:xfrm>
            <a:off x="2279912" y="2439460"/>
            <a:ext cx="8577477" cy="123353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到货后对照合同清点资产的规格、型号、数量及外观；</a:t>
            </a:r>
            <a:endParaRPr lang="zh-CN" altLang="en-US" sz="4000" b="1" spc="600" dirty="0"/>
          </a:p>
        </p:txBody>
      </p:sp>
      <p:sp>
        <p:nvSpPr>
          <p:cNvPr id="20" name="文本占位符 8"/>
          <p:cNvSpPr txBox="1">
            <a:spLocks/>
          </p:cNvSpPr>
          <p:nvPr/>
        </p:nvSpPr>
        <p:spPr>
          <a:xfrm>
            <a:off x="1364337" y="24394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30" name="Picture" descr="Picture"/>
          <p:cNvPicPr>
            <a:picLocks noChangeAspect="1"/>
          </p:cNvPicPr>
          <p:nvPr/>
        </p:nvPicPr>
        <p:blipFill>
          <a:blip r:embed="rId7" cstate="print"/>
          <a:stretch>
            <a:fillRect/>
          </a:stretch>
        </p:blipFill>
        <p:spPr>
          <a:xfrm>
            <a:off x="1021487" y="3672992"/>
            <a:ext cx="1184000" cy="576000"/>
          </a:xfrm>
          <a:prstGeom prst="rect">
            <a:avLst/>
          </a:prstGeom>
        </p:spPr>
      </p:pic>
      <p:sp>
        <p:nvSpPr>
          <p:cNvPr id="31" name="文本占位符 8"/>
          <p:cNvSpPr txBox="1">
            <a:spLocks/>
          </p:cNvSpPr>
          <p:nvPr/>
        </p:nvSpPr>
        <p:spPr>
          <a:xfrm>
            <a:off x="2279912" y="3672991"/>
            <a:ext cx="8577477" cy="114644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对照投标文件测试资产性能指标，填写测试记录；</a:t>
            </a:r>
            <a:endParaRPr lang="zh-CN" altLang="en-US" sz="4000" b="1" spc="600" dirty="0"/>
          </a:p>
        </p:txBody>
      </p:sp>
      <p:sp>
        <p:nvSpPr>
          <p:cNvPr id="32" name="文本占位符 8"/>
          <p:cNvSpPr txBox="1">
            <a:spLocks/>
          </p:cNvSpPr>
          <p:nvPr/>
        </p:nvSpPr>
        <p:spPr>
          <a:xfrm>
            <a:off x="1364337" y="3672992"/>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7" cstate="print"/>
          <a:stretch>
            <a:fillRect/>
          </a:stretch>
        </p:blipFill>
        <p:spPr>
          <a:xfrm>
            <a:off x="1021487" y="5148197"/>
            <a:ext cx="1184000" cy="576000"/>
          </a:xfrm>
          <a:prstGeom prst="rect">
            <a:avLst/>
          </a:prstGeom>
        </p:spPr>
      </p:pic>
      <p:sp>
        <p:nvSpPr>
          <p:cNvPr id="34" name="文本占位符 8"/>
          <p:cNvSpPr txBox="1">
            <a:spLocks/>
          </p:cNvSpPr>
          <p:nvPr/>
        </p:nvSpPr>
        <p:spPr>
          <a:xfrm>
            <a:off x="2279912" y="5148197"/>
            <a:ext cx="8577477" cy="65753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填写验收报告；</a:t>
            </a:r>
            <a:endParaRPr lang="zh-CN" altLang="en-US" sz="4000" b="1" spc="600" dirty="0"/>
          </a:p>
        </p:txBody>
      </p:sp>
      <p:sp>
        <p:nvSpPr>
          <p:cNvPr id="37" name="文本占位符 8"/>
          <p:cNvSpPr txBox="1">
            <a:spLocks/>
          </p:cNvSpPr>
          <p:nvPr/>
        </p:nvSpPr>
        <p:spPr>
          <a:xfrm>
            <a:off x="1364337" y="514819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2888398554"/>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F:\ppt等\校园图片\新logo\czu 新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099" y="293530"/>
            <a:ext cx="3505201" cy="9836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descr="Picture"/>
          <p:cNvPicPr>
            <a:picLocks noChangeAspect="1"/>
          </p:cNvPicPr>
          <p:nvPr/>
        </p:nvPicPr>
        <p:blipFill>
          <a:blip r:embed="rId4" cstate="print"/>
          <a:stretch>
            <a:fillRect/>
          </a:stretch>
        </p:blipFill>
        <p:spPr>
          <a:xfrm rot="406680">
            <a:off x="505865" y="1935242"/>
            <a:ext cx="2900863" cy="405729"/>
          </a:xfrm>
          <a:prstGeom prst="rect">
            <a:avLst/>
          </a:prstGeom>
        </p:spPr>
      </p:pic>
      <p:sp>
        <p:nvSpPr>
          <p:cNvPr id="28" name="文本占位符 8"/>
          <p:cNvSpPr txBox="1">
            <a:spLocks/>
          </p:cNvSpPr>
          <p:nvPr/>
        </p:nvSpPr>
        <p:spPr>
          <a:xfrm>
            <a:off x="1500326" y="1206252"/>
            <a:ext cx="10031767" cy="926456"/>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6000" b="1" spc="600" dirty="0" smtClean="0"/>
              <a:t>2-1</a:t>
            </a:r>
            <a:r>
              <a:rPr lang="zh-CN" altLang="en-US" sz="6000" b="1" spc="600" dirty="0" smtClean="0"/>
              <a:t>、</a:t>
            </a:r>
            <a:r>
              <a:rPr lang="zh-CN" altLang="en-US" sz="6000" b="1" spc="600" dirty="0"/>
              <a:t>资产</a:t>
            </a:r>
            <a:r>
              <a:rPr lang="zh-CN" altLang="en-US" sz="6000" b="1" spc="600" dirty="0" smtClean="0"/>
              <a:t>验收分类</a:t>
            </a:r>
            <a:r>
              <a:rPr lang="en-US" altLang="zh-CN" sz="6000" b="1" spc="600" dirty="0" smtClean="0"/>
              <a:t>-</a:t>
            </a:r>
            <a:r>
              <a:rPr lang="zh-CN" altLang="en-US" sz="6000" b="1" spc="600" dirty="0" smtClean="0"/>
              <a:t>单价</a:t>
            </a:r>
            <a:endParaRPr lang="zh-CN" altLang="en-US" sz="6000" b="1" spc="600" dirty="0"/>
          </a:p>
        </p:txBody>
      </p:sp>
      <p:sp>
        <p:nvSpPr>
          <p:cNvPr id="17" name="文本占位符 8">
            <a:hlinkClick r:id="rId5" action="ppaction://hlinksldjump"/>
          </p:cNvPr>
          <p:cNvSpPr txBox="1">
            <a:spLocks/>
          </p:cNvSpPr>
          <p:nvPr/>
        </p:nvSpPr>
        <p:spPr>
          <a:xfrm>
            <a:off x="10452604" y="5982434"/>
            <a:ext cx="1399426"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algn="ctr"/>
            <a:r>
              <a:rPr lang="zh-CN" altLang="en-US" sz="4000" b="1" spc="600" dirty="0" smtClean="0">
                <a:solidFill>
                  <a:srgbClr val="FF0000"/>
                </a:solidFill>
                <a:hlinkClick r:id="rId6" action="ppaction://hlinksldjump"/>
              </a:rPr>
              <a:t>返回</a:t>
            </a:r>
            <a:endParaRPr lang="zh-CN" altLang="en-US" sz="4000" b="1" spc="600" dirty="0">
              <a:solidFill>
                <a:srgbClr val="FF0000"/>
              </a:solidFill>
            </a:endParaRPr>
          </a:p>
        </p:txBody>
      </p:sp>
      <p:pic>
        <p:nvPicPr>
          <p:cNvPr id="18" name="Picture" descr="Picture"/>
          <p:cNvPicPr>
            <a:picLocks noChangeAspect="1"/>
          </p:cNvPicPr>
          <p:nvPr/>
        </p:nvPicPr>
        <p:blipFill>
          <a:blip r:embed="rId7" cstate="print"/>
          <a:stretch>
            <a:fillRect/>
          </a:stretch>
        </p:blipFill>
        <p:spPr>
          <a:xfrm>
            <a:off x="1021487" y="2439461"/>
            <a:ext cx="1184000" cy="576000"/>
          </a:xfrm>
          <a:prstGeom prst="rect">
            <a:avLst/>
          </a:prstGeom>
        </p:spPr>
      </p:pic>
      <p:sp>
        <p:nvSpPr>
          <p:cNvPr id="19" name="文本占位符 8"/>
          <p:cNvSpPr txBox="1">
            <a:spLocks/>
          </p:cNvSpPr>
          <p:nvPr/>
        </p:nvSpPr>
        <p:spPr>
          <a:xfrm>
            <a:off x="2279912" y="2439460"/>
            <a:ext cx="8577477" cy="66309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单价小于</a:t>
            </a:r>
            <a:r>
              <a:rPr lang="en-US" altLang="zh-CN" sz="4000" b="1" spc="600" dirty="0" smtClean="0"/>
              <a:t>10</a:t>
            </a:r>
            <a:r>
              <a:rPr lang="zh-CN" altLang="en-US" sz="4000" b="1" spc="600" dirty="0" smtClean="0"/>
              <a:t>万元，项目组验收；</a:t>
            </a:r>
            <a:endParaRPr lang="zh-CN" altLang="en-US" sz="4000" b="1" spc="600" dirty="0"/>
          </a:p>
        </p:txBody>
      </p:sp>
      <p:sp>
        <p:nvSpPr>
          <p:cNvPr id="20" name="文本占位符 8"/>
          <p:cNvSpPr txBox="1">
            <a:spLocks/>
          </p:cNvSpPr>
          <p:nvPr/>
        </p:nvSpPr>
        <p:spPr>
          <a:xfrm>
            <a:off x="1364337" y="2439461"/>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1</a:t>
            </a:r>
            <a:r>
              <a:rPr lang="zh-CN" altLang="en-US" sz="3600" dirty="0" smtClean="0">
                <a:solidFill>
                  <a:schemeClr val="bg1"/>
                </a:solidFill>
              </a:rPr>
              <a:t>、</a:t>
            </a:r>
            <a:endParaRPr lang="zh-CN" altLang="en-US" sz="3600" dirty="0">
              <a:solidFill>
                <a:schemeClr val="bg1"/>
              </a:solidFill>
            </a:endParaRPr>
          </a:p>
        </p:txBody>
      </p:sp>
      <p:pic>
        <p:nvPicPr>
          <p:cNvPr id="30" name="Picture" descr="Picture"/>
          <p:cNvPicPr>
            <a:picLocks noChangeAspect="1"/>
          </p:cNvPicPr>
          <p:nvPr/>
        </p:nvPicPr>
        <p:blipFill>
          <a:blip r:embed="rId7" cstate="print"/>
          <a:stretch>
            <a:fillRect/>
          </a:stretch>
        </p:blipFill>
        <p:spPr>
          <a:xfrm>
            <a:off x="1021487" y="3552154"/>
            <a:ext cx="1184000" cy="576000"/>
          </a:xfrm>
          <a:prstGeom prst="rect">
            <a:avLst/>
          </a:prstGeom>
        </p:spPr>
      </p:pic>
      <p:sp>
        <p:nvSpPr>
          <p:cNvPr id="31" name="文本占位符 8"/>
          <p:cNvSpPr txBox="1">
            <a:spLocks/>
          </p:cNvSpPr>
          <p:nvPr/>
        </p:nvSpPr>
        <p:spPr>
          <a:xfrm>
            <a:off x="2279912" y="3552153"/>
            <a:ext cx="8577477" cy="1146441"/>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单价</a:t>
            </a:r>
            <a:r>
              <a:rPr lang="en-US" altLang="zh-CN" sz="4000" b="1" spc="600" dirty="0" smtClean="0"/>
              <a:t>10</a:t>
            </a:r>
            <a:r>
              <a:rPr lang="zh-CN" altLang="en-US" sz="4000" b="1" spc="600" dirty="0" smtClean="0"/>
              <a:t>万到</a:t>
            </a:r>
            <a:r>
              <a:rPr lang="en-US" altLang="zh-CN" sz="4000" b="1" spc="600" dirty="0" smtClean="0"/>
              <a:t>40</a:t>
            </a:r>
            <a:r>
              <a:rPr lang="zh-CN" altLang="en-US" sz="4000" b="1" spc="600" dirty="0" smtClean="0"/>
              <a:t>万之间，二级学院组织</a:t>
            </a:r>
            <a:r>
              <a:rPr lang="zh-CN" altLang="en-US" sz="4000" b="1" spc="600" dirty="0"/>
              <a:t>会议</a:t>
            </a:r>
            <a:r>
              <a:rPr lang="zh-CN" altLang="en-US" sz="4000" b="1" spc="600" dirty="0" smtClean="0"/>
              <a:t>验收；</a:t>
            </a:r>
            <a:endParaRPr lang="zh-CN" altLang="en-US" sz="4000" b="1" spc="600" dirty="0"/>
          </a:p>
        </p:txBody>
      </p:sp>
      <p:sp>
        <p:nvSpPr>
          <p:cNvPr id="32" name="文本占位符 8"/>
          <p:cNvSpPr txBox="1">
            <a:spLocks/>
          </p:cNvSpPr>
          <p:nvPr/>
        </p:nvSpPr>
        <p:spPr>
          <a:xfrm>
            <a:off x="1364337" y="3552154"/>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2</a:t>
            </a:r>
            <a:r>
              <a:rPr lang="zh-CN" altLang="en-US" sz="3600" dirty="0" smtClean="0">
                <a:solidFill>
                  <a:schemeClr val="bg1"/>
                </a:solidFill>
              </a:rPr>
              <a:t>、</a:t>
            </a:r>
            <a:endParaRPr lang="zh-CN" altLang="en-US" sz="3600" dirty="0">
              <a:solidFill>
                <a:schemeClr val="bg1"/>
              </a:solidFill>
            </a:endParaRPr>
          </a:p>
        </p:txBody>
      </p:sp>
      <p:pic>
        <p:nvPicPr>
          <p:cNvPr id="33" name="Picture" descr="Picture"/>
          <p:cNvPicPr>
            <a:picLocks noChangeAspect="1"/>
          </p:cNvPicPr>
          <p:nvPr/>
        </p:nvPicPr>
        <p:blipFill>
          <a:blip r:embed="rId7" cstate="print"/>
          <a:stretch>
            <a:fillRect/>
          </a:stretch>
        </p:blipFill>
        <p:spPr>
          <a:xfrm>
            <a:off x="1021487" y="5148197"/>
            <a:ext cx="1184000" cy="576000"/>
          </a:xfrm>
          <a:prstGeom prst="rect">
            <a:avLst/>
          </a:prstGeom>
        </p:spPr>
      </p:pic>
      <p:sp>
        <p:nvSpPr>
          <p:cNvPr id="34" name="文本占位符 8"/>
          <p:cNvSpPr txBox="1">
            <a:spLocks/>
          </p:cNvSpPr>
          <p:nvPr/>
        </p:nvSpPr>
        <p:spPr>
          <a:xfrm>
            <a:off x="2279912" y="5148197"/>
            <a:ext cx="8577477" cy="122597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zh-CN" altLang="en-US" sz="4000" b="1" spc="600" dirty="0" smtClean="0"/>
              <a:t>单价大于等于</a:t>
            </a:r>
            <a:r>
              <a:rPr lang="en-US" altLang="zh-CN" sz="4000" b="1" spc="600" dirty="0" smtClean="0"/>
              <a:t>40</a:t>
            </a:r>
            <a:r>
              <a:rPr lang="zh-CN" altLang="en-US" sz="4000" b="1" spc="600" dirty="0" smtClean="0"/>
              <a:t>万，国有资产处组织会议验收；</a:t>
            </a:r>
            <a:endParaRPr lang="zh-CN" altLang="en-US" sz="4000" b="1" spc="600" dirty="0"/>
          </a:p>
        </p:txBody>
      </p:sp>
      <p:sp>
        <p:nvSpPr>
          <p:cNvPr id="37" name="文本占位符 8"/>
          <p:cNvSpPr txBox="1">
            <a:spLocks/>
          </p:cNvSpPr>
          <p:nvPr/>
        </p:nvSpPr>
        <p:spPr>
          <a:xfrm>
            <a:off x="1364337" y="5148197"/>
            <a:ext cx="968197" cy="576000"/>
          </a:xfrm>
          <a:prstGeom prst="rect">
            <a:avLst/>
          </a:prstGeom>
        </p:spPr>
        <p:txBody>
          <a:bodyPr/>
          <a:lstStyle>
            <a:lvl1pPr marL="0" indent="0" algn="l" defTabSz="914400" rtl="0" eaLnBrk="1" latinLnBrk="0" hangingPunct="1">
              <a:lnSpc>
                <a:spcPct val="90000"/>
              </a:lnSpc>
              <a:spcBef>
                <a:spcPts val="1000"/>
              </a:spcBef>
              <a:buFont typeface="Arial" panose="020B0604020202020204"/>
              <a:buNone/>
              <a:defRPr sz="80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r>
              <a:rPr lang="en-US" altLang="zh-CN" sz="3600" dirty="0" smtClean="0">
                <a:solidFill>
                  <a:schemeClr val="bg1"/>
                </a:solidFill>
              </a:rPr>
              <a:t>3</a:t>
            </a:r>
            <a:r>
              <a:rPr lang="zh-CN" altLang="en-US" sz="3600" dirty="0" smtClean="0">
                <a:solidFill>
                  <a:schemeClr val="bg1"/>
                </a:solidFill>
              </a:rPr>
              <a:t>、</a:t>
            </a:r>
            <a:endParaRPr lang="zh-CN" altLang="en-US" sz="3600" dirty="0">
              <a:solidFill>
                <a:schemeClr val="bg1"/>
              </a:solidFill>
            </a:endParaRPr>
          </a:p>
        </p:txBody>
      </p:sp>
    </p:spTree>
    <p:extLst>
      <p:ext uri="{BB962C8B-B14F-4D97-AF65-F5344CB8AC3E}">
        <p14:creationId xmlns:p14="http://schemas.microsoft.com/office/powerpoint/2010/main" val="1530933613"/>
      </p:ext>
    </p:ext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6200930-9d19-47e4-bbd1-d2ac3d362b5b"/>
  <p:tag name="COMMONDATA" val="eyJoZGlkIjoiZmM2ZDViMWZlMTMwNTk0MDE1YWFjNDY0MjEwZTI2MDQ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1185</TotalTime>
  <Words>1790</Words>
  <Application>Microsoft Office PowerPoint</Application>
  <PresentationFormat>宽屏</PresentationFormat>
  <Paragraphs>285</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黑体</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123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李秦岭</dc:creator>
  <cp:lastModifiedBy>AutoBVT</cp:lastModifiedBy>
  <cp:revision>353</cp:revision>
  <dcterms:created xsi:type="dcterms:W3CDTF">2014-01-23T14:44:00Z</dcterms:created>
  <dcterms:modified xsi:type="dcterms:W3CDTF">2025-11-04T05:55:02Z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52A9697A2D8647189636BE790078C070_12</vt:lpwstr>
  </property>
  <property fmtid="{D5CDD505-2E9C-101B-9397-08002B2CF9AE}" pid="3" name="KSOProductBuildVer">
    <vt:lpwstr>2052-11.1.0.14309</vt:lpwstr>
  </property>
</Properties>
</file>